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6" r:id="rId5"/>
    <p:sldId id="265" r:id="rId6"/>
    <p:sldId id="266" r:id="rId7"/>
    <p:sldId id="267" r:id="rId8"/>
    <p:sldId id="260" r:id="rId9"/>
    <p:sldId id="261" r:id="rId10"/>
    <p:sldId id="274" r:id="rId11"/>
    <p:sldId id="263" r:id="rId12"/>
    <p:sldId id="264" r:id="rId13"/>
    <p:sldId id="275" r:id="rId14"/>
    <p:sldId id="268" r:id="rId15"/>
    <p:sldId id="273" r:id="rId16"/>
    <p:sldId id="269" r:id="rId17"/>
    <p:sldId id="272"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0" d="100"/>
          <a:sy n="70" d="100"/>
        </p:scale>
        <p:origin x="6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C1F040-378B-4DFB-A27B-AE70F097AEE8}"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1059664373"/>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1F040-378B-4DFB-A27B-AE70F097AEE8}"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1570697965"/>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1F040-378B-4DFB-A27B-AE70F097AEE8}"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1403777030"/>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1F040-378B-4DFB-A27B-AE70F097AEE8}"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58435780"/>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C1F040-378B-4DFB-A27B-AE70F097AEE8}"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4292741674"/>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1F040-378B-4DFB-A27B-AE70F097AEE8}"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3956918559"/>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1F040-378B-4DFB-A27B-AE70F097AEE8}"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631842099"/>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C1F040-378B-4DFB-A27B-AE70F097AEE8}" type="datetimeFigureOut">
              <a:rPr lang="en-US" smtClean="0"/>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3827848441"/>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1F040-378B-4DFB-A27B-AE70F097AEE8}"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4205075235"/>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C1F040-378B-4DFB-A27B-AE70F097AEE8}"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3902568004"/>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C1F040-378B-4DFB-A27B-AE70F097AEE8}"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8F7AC-955A-4C1F-88B7-9AAC0C9890C2}" type="slidenum">
              <a:rPr lang="en-US" smtClean="0"/>
              <a:t>‹#›</a:t>
            </a:fld>
            <a:endParaRPr lang="en-US"/>
          </a:p>
        </p:txBody>
      </p:sp>
    </p:spTree>
    <p:extLst>
      <p:ext uri="{BB962C8B-B14F-4D97-AF65-F5344CB8AC3E}">
        <p14:creationId xmlns:p14="http://schemas.microsoft.com/office/powerpoint/2010/main" val="996818885"/>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1F040-378B-4DFB-A27B-AE70F097AEE8}" type="datetimeFigureOut">
              <a:rPr lang="en-US" smtClean="0"/>
              <a:t>6/10/2026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8F7AC-955A-4C1F-88B7-9AAC0C9890C2}" type="slidenum">
              <a:rPr lang="en-US" smtClean="0"/>
              <a:t>‹#›</a:t>
            </a:fld>
            <a:endParaRPr lang="en-US"/>
          </a:p>
        </p:txBody>
      </p:sp>
    </p:spTree>
    <p:extLst>
      <p:ext uri="{BB962C8B-B14F-4D97-AF65-F5344CB8AC3E}">
        <p14:creationId xmlns:p14="http://schemas.microsoft.com/office/powerpoint/2010/main" val="3148906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3" y="0"/>
            <a:ext cx="12724518" cy="6858000"/>
          </a:xfrm>
          <a:prstGeom prst="rect">
            <a:avLst/>
          </a:prstGeom>
        </p:spPr>
      </p:pic>
      <p:sp>
        <p:nvSpPr>
          <p:cNvPr id="5" name="Rectangle 4"/>
          <p:cNvSpPr/>
          <p:nvPr/>
        </p:nvSpPr>
        <p:spPr>
          <a:xfrm>
            <a:off x="-104171" y="358815"/>
            <a:ext cx="11968222" cy="380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a:p>
            <a:pPr algn="ctr"/>
            <a:endParaRPr lang="en-US" sz="2600" b="1" dirty="0">
              <a:solidFill>
                <a:srgbClr val="FF00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en-US" sz="3600" b="1" dirty="0">
                <a:solidFill>
                  <a:srgbClr val="FF00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LĨNH VỰC PHÁT TRIỂN NGÔN NGỮ</a:t>
            </a:r>
          </a:p>
          <a:p>
            <a:pPr algn="ctr"/>
            <a:r>
              <a:rPr lang="en-US" sz="3600" b="1" dirty="0" err="1">
                <a:solidFill>
                  <a:srgbClr val="FF0000"/>
                </a:solidFill>
                <a:latin typeface="Times New Roman" panose="02020603050405020304" pitchFamily="18" charset="0"/>
                <a:cs typeface="Times New Roman" panose="02020603050405020304" pitchFamily="18" charset="0"/>
              </a:rPr>
              <a:t>Chủ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Thân</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Cô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dạy</a:t>
            </a:r>
            <a:r>
              <a:rPr lang="en-US" sz="3600" b="1" dirty="0">
                <a:solidFill>
                  <a:srgbClr val="FF0000"/>
                </a:solidFill>
                <a:latin typeface="Times New Roman" panose="02020603050405020304" pitchFamily="18" charset="0"/>
                <a:cs typeface="Times New Roman" panose="02020603050405020304" pitchFamily="18" charset="0"/>
              </a:rPr>
              <a:t>”</a:t>
            </a:r>
          </a:p>
          <a:p>
            <a:pPr algn="ctr"/>
            <a:r>
              <a:rPr lang="en-US" sz="3600" b="1" dirty="0" err="1">
                <a:solidFill>
                  <a:srgbClr val="FF0000"/>
                </a:solidFill>
                <a:latin typeface="Times New Roman" panose="02020603050405020304" pitchFamily="18" charset="0"/>
                <a:cs typeface="Times New Roman" panose="02020603050405020304" pitchFamily="18" charset="0"/>
              </a:rPr>
              <a:t>Độ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tuổi</a:t>
            </a:r>
            <a:r>
              <a:rPr lang="en-US" sz="3600" b="1" dirty="0">
                <a:solidFill>
                  <a:srgbClr val="FF0000"/>
                </a:solidFill>
                <a:latin typeface="Times New Roman" panose="02020603050405020304" pitchFamily="18" charset="0"/>
                <a:cs typeface="Times New Roman" panose="02020603050405020304" pitchFamily="18" charset="0"/>
              </a:rPr>
              <a:t>: 3-4tuổi</a:t>
            </a:r>
          </a:p>
          <a:p>
            <a:pPr algn="ctr"/>
            <a:r>
              <a:rPr lang="en-US" sz="3600" b="1" dirty="0" err="1">
                <a:solidFill>
                  <a:srgbClr val="FF0000"/>
                </a:solidFill>
                <a:latin typeface="Times New Roman" panose="02020603050405020304" pitchFamily="18" charset="0"/>
                <a:cs typeface="Times New Roman" panose="02020603050405020304" pitchFamily="18" charset="0"/>
              </a:rPr>
              <a:t>Giáo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Huyền</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A</a:t>
            </a:r>
            <a:r>
              <a:rPr lang="en-US" sz="3600" b="1" dirty="0">
                <a:solidFill>
                  <a:srgbClr val="FF0000"/>
                </a:solidFill>
                <a:latin typeface="Times New Roman" panose="02020603050405020304" pitchFamily="18" charset="0"/>
                <a:cs typeface="Times New Roman" panose="02020603050405020304" pitchFamily="18" charset="0"/>
              </a:rPr>
              <a:t>3</a:t>
            </a:r>
          </a:p>
          <a:p>
            <a:pPr algn="ctr"/>
            <a:r>
              <a:rPr lang="en-US" sz="3600" b="1" dirty="0" err="1">
                <a:solidFill>
                  <a:srgbClr val="FF0000"/>
                </a:solidFill>
                <a:latin typeface="Times New Roman" panose="02020603050405020304" pitchFamily="18" charset="0"/>
                <a:cs typeface="Times New Roman" panose="02020603050405020304" pitchFamily="18" charset="0"/>
              </a:rPr>
              <a:t>Đơn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mầm</a:t>
            </a:r>
            <a:r>
              <a:rPr lang="en-US" sz="3600" b="1" dirty="0">
                <a:solidFill>
                  <a:srgbClr val="FF0000"/>
                </a:solidFill>
                <a:latin typeface="Times New Roman" panose="02020603050405020304" pitchFamily="18" charset="0"/>
                <a:cs typeface="Times New Roman" panose="02020603050405020304" pitchFamily="18" charset="0"/>
              </a:rPr>
              <a:t> non </a:t>
            </a:r>
            <a:r>
              <a:rPr lang="en-US" sz="3600" b="1" dirty="0" err="1">
                <a:solidFill>
                  <a:srgbClr val="FF0000"/>
                </a:solidFill>
                <a:latin typeface="Times New Roman" panose="02020603050405020304" pitchFamily="18" charset="0"/>
                <a:cs typeface="Times New Roman" panose="02020603050405020304" pitchFamily="18" charset="0"/>
              </a:rPr>
              <a:t>Đồng</a:t>
            </a:r>
            <a:r>
              <a:rPr lang="en-US" sz="3600" b="1" dirty="0">
                <a:solidFill>
                  <a:srgbClr val="FF0000"/>
                </a:solidFill>
                <a:latin typeface="Times New Roman" panose="02020603050405020304" pitchFamily="18" charset="0"/>
                <a:cs typeface="Times New Roman" panose="02020603050405020304" pitchFamily="18" charset="0"/>
              </a:rPr>
              <a:t> Du</a:t>
            </a:r>
          </a:p>
          <a:p>
            <a:pPr algn="ct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sz="2600" b="1" dirty="0">
              <a:solidFill>
                <a:srgbClr val="FF000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878253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1000"/>
                                        <p:tgtEl>
                                          <p:spTgt spid="5">
                                            <p:txEl>
                                              <p:pRg st="6" end="6"/>
                                            </p:txEl>
                                          </p:spTgt>
                                        </p:tgtEl>
                                      </p:cBhvr>
                                    </p:animEffect>
                                    <p:anim calcmode="lin" valueType="num">
                                      <p:cBhvr>
                                        <p:cTn id="1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1000"/>
                                        <p:tgtEl>
                                          <p:spTgt spid="5">
                                            <p:txEl>
                                              <p:pRg st="7" end="7"/>
                                            </p:txEl>
                                          </p:spTgt>
                                        </p:tgtEl>
                                      </p:cBhvr>
                                    </p:animEffect>
                                    <p:anim calcmode="lin" valueType="num">
                                      <p:cBhvr>
                                        <p:cTn id="1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1000"/>
                                        <p:tgtEl>
                                          <p:spTgt spid="5">
                                            <p:txEl>
                                              <p:pRg st="8" end="8"/>
                                            </p:txEl>
                                          </p:spTgt>
                                        </p:tgtEl>
                                      </p:cBhvr>
                                    </p:animEffect>
                                    <p:anim calcmode="lin" valueType="num">
                                      <p:cBhvr>
                                        <p:cTn id="2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1000"/>
                                        <p:tgtEl>
                                          <p:spTgt spid="5">
                                            <p:txEl>
                                              <p:pRg st="9" end="9"/>
                                            </p:txEl>
                                          </p:spTgt>
                                        </p:tgtEl>
                                      </p:cBhvr>
                                    </p:animEffect>
                                    <p:anim calcmode="lin" valueType="num">
                                      <p:cBhvr>
                                        <p:cTn id="2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1000"/>
                                        <p:tgtEl>
                                          <p:spTgt spid="5">
                                            <p:txEl>
                                              <p:pRg st="10" end="10"/>
                                            </p:txEl>
                                          </p:spTgt>
                                        </p:tgtEl>
                                      </p:cBhvr>
                                    </p:animEffect>
                                    <p:anim calcmode="lin" valueType="num">
                                      <p:cBhvr>
                                        <p:cTn id="3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fade">
                                      <p:cBhvr>
                                        <p:cTn id="37" dur="1000"/>
                                        <p:tgtEl>
                                          <p:spTgt spid="5">
                                            <p:txEl>
                                              <p:pRg st="11" end="11"/>
                                            </p:txEl>
                                          </p:spTgt>
                                        </p:tgtEl>
                                      </p:cBhvr>
                                    </p:animEffect>
                                    <p:anim calcmode="lin" valueType="num">
                                      <p:cBhvr>
                                        <p:cTn id="38"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467"/>
            <a:ext cx="12101689" cy="6722533"/>
          </a:xfrm>
          <a:prstGeom prst="rect">
            <a:avLst/>
          </a:prstGeom>
        </p:spPr>
      </p:pic>
      <p:sp>
        <p:nvSpPr>
          <p:cNvPr id="4" name="Oval Callout 3"/>
          <p:cNvSpPr/>
          <p:nvPr/>
        </p:nvSpPr>
        <p:spPr>
          <a:xfrm>
            <a:off x="1128888" y="214489"/>
            <a:ext cx="3183467" cy="1817511"/>
          </a:xfrm>
          <a:prstGeom prst="wedgeEllipseCallou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bài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thơ</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bé</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còn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với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mẹ</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cô</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dạy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điều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gì</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nữa</a:t>
            </a:r>
            <a:r>
              <a:rPr lang="en-US" sz="2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1686899"/>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86612" y="1042988"/>
            <a:ext cx="5005387" cy="324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FF0000"/>
                </a:solidFill>
                <a:latin typeface="Times New Roman" panose="02020603050405020304" pitchFamily="18" charset="0"/>
                <a:cs typeface="Times New Roman" panose="02020603050405020304" pitchFamily="18" charset="0"/>
              </a:rPr>
              <a:t>Mẹ mẹ ơi cô dạy</a:t>
            </a:r>
          </a:p>
          <a:p>
            <a:r>
              <a:rPr lang="vi-VN" sz="4000" b="1" dirty="0">
                <a:solidFill>
                  <a:srgbClr val="FF0000"/>
                </a:solidFill>
                <a:latin typeface="Times New Roman" panose="02020603050405020304" pitchFamily="18" charset="0"/>
                <a:cs typeface="Times New Roman" panose="02020603050405020304" pitchFamily="18" charset="0"/>
              </a:rPr>
              <a:t>Cãi nhau là không </a:t>
            </a:r>
            <a:r>
              <a:rPr lang="en-US" sz="4000" b="1" dirty="0" err="1">
                <a:solidFill>
                  <a:srgbClr val="FF0000"/>
                </a:solidFill>
                <a:latin typeface="Times New Roman" panose="02020603050405020304" pitchFamily="18" charset="0"/>
                <a:cs typeface="Times New Roman" panose="02020603050405020304" pitchFamily="18" charset="0"/>
              </a:rPr>
              <a:t>vui</a:t>
            </a:r>
            <a:endParaRPr lang="vi-VN" sz="40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86613" cy="6858000"/>
          </a:xfrm>
          <a:prstGeom prst="rect">
            <a:avLst/>
          </a:prstGeom>
        </p:spPr>
      </p:pic>
    </p:spTree>
    <p:extLst>
      <p:ext uri="{BB962C8B-B14F-4D97-AF65-F5344CB8AC3E}">
        <p14:creationId xmlns:p14="http://schemas.microsoft.com/office/powerpoint/2010/main" val="4113703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17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791201" cy="6858000"/>
          </a:xfrm>
          <a:prstGeom prst="rect">
            <a:avLst/>
          </a:prstGeom>
        </p:spPr>
      </p:pic>
      <p:sp>
        <p:nvSpPr>
          <p:cNvPr id="4" name="Rectangle 3">
            <a:extLst>
              <a:ext uri="{FF2B5EF4-FFF2-40B4-BE49-F238E27FC236}">
                <a16:creationId xmlns:a16="http://schemas.microsoft.com/office/drawing/2014/main" id="{0F4EDF99-700E-A4B3-43C0-4C4F7A54527E}"/>
              </a:ext>
            </a:extLst>
          </p:cNvPr>
          <p:cNvSpPr/>
          <p:nvPr/>
        </p:nvSpPr>
        <p:spPr>
          <a:xfrm>
            <a:off x="5605670" y="2103783"/>
            <a:ext cx="6029739" cy="1461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cs typeface="Times New Roman" panose="02020603050405020304" pitchFamily="18" charset="0"/>
              </a:rPr>
              <a:t>Cái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miệng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xinh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nói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điều</a:t>
            </a:r>
            <a:r>
              <a:rPr lang="en-US" sz="4400" b="1" dirty="0">
                <a:solidFill>
                  <a:srgbClr val="FF0000"/>
                </a:solidFill>
                <a:latin typeface="Times New Roman" panose="02020603050405020304" pitchFamily="18" charset="0"/>
                <a:cs typeface="Times New Roman" panose="02020603050405020304" pitchFamily="18" charset="0"/>
              </a:rPr>
              <a:t> hay </a:t>
            </a:r>
            <a:r>
              <a:rPr lang="en-US" sz="4400" b="1" dirty="0" err="1">
                <a:solidFill>
                  <a:srgbClr val="FF0000"/>
                </a:solidFill>
                <a:latin typeface="Times New Roman" panose="02020603050405020304" pitchFamily="18" charset="0"/>
                <a:cs typeface="Times New Roman" panose="02020603050405020304" pitchFamily="18" charset="0"/>
              </a:rPr>
              <a:t>thôi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40969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04752-EE3F-C6EC-4306-C48A18DA5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Speech Bubble: Oval 3">
            <a:extLst>
              <a:ext uri="{FF2B5EF4-FFF2-40B4-BE49-F238E27FC236}">
                <a16:creationId xmlns:a16="http://schemas.microsoft.com/office/drawing/2014/main" id="{92B52E63-D170-616B-A80F-3695B155080B}"/>
              </a:ext>
            </a:extLst>
          </p:cNvPr>
          <p:cNvSpPr/>
          <p:nvPr/>
        </p:nvSpPr>
        <p:spPr>
          <a:xfrm>
            <a:off x="3882887" y="304800"/>
            <a:ext cx="4704522" cy="2239617"/>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Qua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a:t>
            </a:r>
            <a:r>
              <a:rPr lang="vi-VN" sz="3200" b="1" dirty="0">
                <a:solidFill>
                  <a:srgbClr val="FF0000"/>
                </a:solidFill>
                <a:latin typeface="Times New Roman" panose="02020603050405020304" pitchFamily="18" charset="0"/>
                <a:cs typeface="Times New Roman" panose="02020603050405020304" pitchFamily="18" charset="0"/>
              </a:rPr>
              <a:t>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2229426473"/>
      </p:ext>
    </p:extLst>
  </p:cSld>
  <p:clrMapOvr>
    <a:masterClrMapping/>
  </p:clrMapOvr>
  <mc:AlternateContent xmlns:mc="http://schemas.openxmlformats.org/markup-compatibility/2006" xmlns:p14="http://schemas.microsoft.com/office/powerpoint/2010/main">
    <mc:Choice Requires="p14">
      <p:transition spd="slow" p14:dur="800" advClick="0" advTm="11000">
        <p:circle/>
      </p:transition>
    </mc:Choice>
    <mc:Fallback xmlns="">
      <p:transition spd="slow" advClick="0" advTm="1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542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422" y="0"/>
            <a:ext cx="6355645" cy="6858000"/>
          </a:xfrm>
          <a:prstGeom prst="rect">
            <a:avLst/>
          </a:prstGeom>
        </p:spPr>
      </p:pic>
    </p:spTree>
    <p:extLst>
      <p:ext uri="{BB962C8B-B14F-4D97-AF65-F5344CB8AC3E}">
        <p14:creationId xmlns:p14="http://schemas.microsoft.com/office/powerpoint/2010/main" val="31681971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hơ Cô dạy _ Chủ đề bản thân _ Chích Bông LALA Kids">
            <a:hlinkClick r:id="" action="ppaction://media"/>
          </p:cNvPr>
          <p:cNvPicPr>
            <a:picLocks noChangeAspect="1"/>
          </p:cNvPicPr>
          <p:nvPr>
            <a:videoFile r:link="rId1"/>
            <p:extLst>
              <p:ext uri="{DAA4B4D4-6D71-4841-9C94-3DE7FCFB9230}">
                <p14:media xmlns:p14="http://schemas.microsoft.com/office/powerpoint/2010/main" r:embed="rId2">
                  <p14:trim st="7522" end="46570.7656"/>
                </p14:media>
              </p:ext>
            </p:extLst>
          </p:nvPr>
        </p:nvPicPr>
        <p:blipFill>
          <a:blip r:embed="rId4"/>
          <a:stretch>
            <a:fillRect/>
          </a:stretch>
        </p:blipFill>
        <p:spPr>
          <a:xfrm>
            <a:off x="185530" y="0"/>
            <a:ext cx="9872870" cy="6199803"/>
          </a:xfrm>
          <a:prstGeom prst="rect">
            <a:avLst/>
          </a:prstGeom>
        </p:spPr>
      </p:pic>
      <p:sp>
        <p:nvSpPr>
          <p:cNvPr id="4" name="Rectangle 3"/>
          <p:cNvSpPr/>
          <p:nvPr/>
        </p:nvSpPr>
        <p:spPr>
          <a:xfrm>
            <a:off x="6877878" y="158045"/>
            <a:ext cx="2981739" cy="32737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latin typeface="Times New Roman" panose="02020603050405020304" pitchFamily="18" charset="0"/>
                <a:cs typeface="Times New Roman" panose="02020603050405020304" pitchFamily="18" charset="0"/>
              </a:rPr>
              <a:t>Trường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mầm</a:t>
            </a:r>
            <a:r>
              <a:rPr lang="en-US" dirty="0">
                <a:solidFill>
                  <a:srgbClr val="FF0000"/>
                </a:solidFill>
                <a:latin typeface="Times New Roman" panose="02020603050405020304" pitchFamily="18" charset="0"/>
                <a:cs typeface="Times New Roman" panose="02020603050405020304" pitchFamily="18" charset="0"/>
              </a:rPr>
              <a:t> non </a:t>
            </a:r>
            <a:r>
              <a:rPr lang="en-US" dirty="0" err="1">
                <a:solidFill>
                  <a:srgbClr val="FF0000"/>
                </a:solidFill>
                <a:latin typeface="Times New Roman" panose="02020603050405020304" pitchFamily="18" charset="0"/>
                <a:cs typeface="Times New Roman" panose="02020603050405020304" pitchFamily="18" charset="0"/>
              </a:rPr>
              <a:t>Đồng</a:t>
            </a:r>
            <a:r>
              <a:rPr lang="en-US" dirty="0">
                <a:solidFill>
                  <a:srgbClr val="FF0000"/>
                </a:solidFill>
                <a:latin typeface="Times New Roman" panose="02020603050405020304" pitchFamily="18" charset="0"/>
                <a:cs typeface="Times New Roman" panose="02020603050405020304" pitchFamily="18" charset="0"/>
              </a:rPr>
              <a:t> Du</a:t>
            </a:r>
          </a:p>
        </p:txBody>
      </p:sp>
    </p:spTree>
    <p:extLst>
      <p:ext uri="{BB962C8B-B14F-4D97-AF65-F5344CB8AC3E}">
        <p14:creationId xmlns:p14="http://schemas.microsoft.com/office/powerpoint/2010/main" val="2435887557"/>
      </p:ext>
    </p:extLst>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270933"/>
            <a:ext cx="12192000" cy="6858000"/>
          </a:xfrm>
          <a:prstGeom prst="rect">
            <a:avLst/>
          </a:prstGeom>
        </p:spPr>
      </p:pic>
      <p:sp>
        <p:nvSpPr>
          <p:cNvPr id="5" name="Rounded Rectangular Callout 4"/>
          <p:cNvSpPr/>
          <p:nvPr/>
        </p:nvSpPr>
        <p:spPr>
          <a:xfrm>
            <a:off x="2731911" y="1682044"/>
            <a:ext cx="6795911" cy="2133600"/>
          </a:xfrm>
          <a:prstGeom prst="wedgeRoundRectCallout">
            <a:avLst>
              <a:gd name="adj1" fmla="val -24555"/>
              <a:gd name="adj2" fmla="val 119022"/>
              <a:gd name="adj3" fmla="val 16667"/>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Bé</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tài</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err="1">
                <a:solidFill>
                  <a:srgbClr val="FF0000"/>
                </a:solidFill>
                <a:latin typeface="Times New Roman" panose="02020603050405020304" pitchFamily="18" charset="0"/>
                <a:cs typeface="Times New Roman" panose="02020603050405020304" pitchFamily="18" charset="0"/>
              </a:rPr>
              <a:t>Tổ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thơ</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398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12978" cy="6999111"/>
          </a:xfrm>
          <a:prstGeom prst="rect">
            <a:avLst/>
          </a:prstGeom>
        </p:spPr>
      </p:pic>
      <p:pic>
        <p:nvPicPr>
          <p:cNvPr id="4" name="y2mate.com - KHÚC HÁT ĐÔI BÀN TAY  Nhạc sĩ Phạm Tuyên  Nhạc Thiếu Nhi Ý Nghĩa Nhất Hiện Nay_1080">
            <a:hlinkClick r:id="" action="ppaction://media"/>
          </p:cNvPr>
          <p:cNvPicPr>
            <a:picLocks noChangeAspect="1"/>
          </p:cNvPicPr>
          <p:nvPr>
            <a:videoFile r:link="rId1"/>
            <p:extLst>
              <p:ext uri="{DAA4B4D4-6D71-4841-9C94-3DE7FCFB9230}">
                <p14:media xmlns:p14="http://schemas.microsoft.com/office/powerpoint/2010/main" r:embed="rId2">
                  <p14:trim st="10452"/>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36160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281333"/>
          </a:xfrm>
          <a:prstGeom prst="rect">
            <a:avLst/>
          </a:prstGeom>
          <a:ln>
            <a:noFill/>
          </a:ln>
        </p:spPr>
      </p:pic>
      <p:sp>
        <p:nvSpPr>
          <p:cNvPr id="3" name="Rectangle 2"/>
          <p:cNvSpPr/>
          <p:nvPr/>
        </p:nvSpPr>
        <p:spPr>
          <a:xfrm>
            <a:off x="2336801" y="1174044"/>
            <a:ext cx="6369878" cy="308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600" b="1" dirty="0">
                <a:solidFill>
                  <a:srgbClr val="FF0000"/>
                </a:solidFill>
                <a:latin typeface="Times New Roman" panose="02020603050405020304" pitchFamily="18" charset="0"/>
                <a:cs typeface="Times New Roman" panose="02020603050405020304" pitchFamily="18" charset="0"/>
              </a:rPr>
              <a:t>CHÚC CÁC </a:t>
            </a:r>
            <a:r>
              <a:rPr lang="vi-VN" sz="3600" b="1" dirty="0">
                <a:solidFill>
                  <a:srgbClr val="FF0000"/>
                </a:solidFill>
                <a:latin typeface="Times New Roman" panose="02020603050405020304" pitchFamily="18" charset="0"/>
                <a:cs typeface="Times New Roman" panose="02020603050405020304" pitchFamily="18" charset="0"/>
              </a:rPr>
              <a:t>CON</a:t>
            </a:r>
            <a:endParaRPr lang="en-US" sz="36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sz="3600" b="1" dirty="0">
                <a:solidFill>
                  <a:srgbClr val="FF0000"/>
                </a:solidFill>
                <a:latin typeface="Times New Roman" panose="02020603050405020304" pitchFamily="18" charset="0"/>
                <a:cs typeface="Times New Roman" panose="02020603050405020304" pitchFamily="18" charset="0"/>
              </a:rPr>
              <a:t> CHĂM NGOAN HỌC GIỎI</a:t>
            </a:r>
          </a:p>
          <a:p>
            <a:pPr algn="ctr"/>
            <a:endParaRPr lang="en-US" dirty="0"/>
          </a:p>
        </p:txBody>
      </p:sp>
    </p:spTree>
    <p:extLst>
      <p:ext uri="{BB962C8B-B14F-4D97-AF65-F5344CB8AC3E}">
        <p14:creationId xmlns:p14="http://schemas.microsoft.com/office/powerpoint/2010/main" val="31837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9" name="Cloud 8"/>
          <p:cNvSpPr/>
          <p:nvPr/>
        </p:nvSpPr>
        <p:spPr>
          <a:xfrm>
            <a:off x="3220278" y="238539"/>
            <a:ext cx="5300870" cy="238539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thú</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867908"/>
      </p:ext>
    </p:extLst>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12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Oval Callout 1"/>
          <p:cNvSpPr/>
          <p:nvPr/>
        </p:nvSpPr>
        <p:spPr>
          <a:xfrm>
            <a:off x="2425148" y="649357"/>
            <a:ext cx="7712765" cy="2902226"/>
          </a:xfrm>
          <a:prstGeom prst="wedgeEllipseCallou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a:solidFill>
                  <a:srgbClr val="FF0000"/>
                </a:solidFill>
                <a:latin typeface="Times New Roman" panose="02020603050405020304" pitchFamily="18" charset="0"/>
                <a:cs typeface="Times New Roman" panose="02020603050405020304" pitchFamily="18" charset="0"/>
              </a:rPr>
              <a:t>Hoạt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động</a:t>
            </a:r>
            <a:r>
              <a:rPr lang="en-US" sz="3400" b="1" dirty="0">
                <a:solidFill>
                  <a:srgbClr val="FF0000"/>
                </a:solidFill>
                <a:latin typeface="Times New Roman" panose="02020603050405020304" pitchFamily="18" charset="0"/>
                <a:cs typeface="Times New Roman" panose="02020603050405020304" pitchFamily="18" charset="0"/>
              </a:rPr>
              <a:t> 2: </a:t>
            </a:r>
            <a:r>
              <a:rPr lang="en-US" sz="3400" b="1" dirty="0" err="1">
                <a:solidFill>
                  <a:srgbClr val="FF0000"/>
                </a:solidFill>
                <a:latin typeface="Times New Roman" panose="02020603050405020304" pitchFamily="18" charset="0"/>
                <a:cs typeface="Times New Roman" panose="02020603050405020304" pitchFamily="18" charset="0"/>
              </a:rPr>
              <a:t>Bé</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vui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đọc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thơ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Thơ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Cô</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dạy</a:t>
            </a:r>
            <a:endParaRPr lang="en-US" sz="3400" b="1" dirty="0">
              <a:solidFill>
                <a:srgbClr val="FF0000"/>
              </a:solidFill>
              <a:latin typeface="Times New Roman" panose="02020603050405020304" pitchFamily="18" charset="0"/>
              <a:cs typeface="Times New Roman" panose="02020603050405020304" pitchFamily="18" charset="0"/>
            </a:endParaRPr>
          </a:p>
          <a:p>
            <a:pPr algn="ctr"/>
            <a:r>
              <a:rPr lang="en-US" sz="3400" b="1" dirty="0" err="1">
                <a:solidFill>
                  <a:srgbClr val="FF0000"/>
                </a:solidFill>
                <a:latin typeface="Times New Roman" panose="02020603050405020304" pitchFamily="18" charset="0"/>
                <a:cs typeface="Times New Roman" panose="02020603050405020304" pitchFamily="18" charset="0"/>
              </a:rPr>
              <a:t>Tác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giả</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Phạm</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Hổ</a:t>
            </a:r>
            <a:endParaRPr lang="en-US" sz="3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082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125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12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5FED6-BF93-6D48-1E18-EA9B20B5F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28" y="-200025"/>
            <a:ext cx="12554227" cy="7058025"/>
          </a:xfrm>
          <a:prstGeom prst="rect">
            <a:avLst/>
          </a:prstGeom>
          <a:ln>
            <a:noFill/>
          </a:ln>
        </p:spPr>
      </p:pic>
      <p:pic>
        <p:nvPicPr>
          <p:cNvPr id="3" name="Picture 2">
            <a:extLst>
              <a:ext uri="{FF2B5EF4-FFF2-40B4-BE49-F238E27FC236}">
                <a16:creationId xmlns:a16="http://schemas.microsoft.com/office/drawing/2014/main" id="{7F358C70-8D73-3CD2-8B1A-D55788F97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1749778"/>
            <a:ext cx="3296356" cy="3622322"/>
          </a:xfrm>
          <a:prstGeom prst="rect">
            <a:avLst/>
          </a:prstGeom>
        </p:spPr>
      </p:pic>
      <p:sp>
        <p:nvSpPr>
          <p:cNvPr id="5" name="TextBox 4">
            <a:extLst>
              <a:ext uri="{FF2B5EF4-FFF2-40B4-BE49-F238E27FC236}">
                <a16:creationId xmlns:a16="http://schemas.microsoft.com/office/drawing/2014/main" id="{0821BEEF-84E0-FD7F-E1AF-71EA32C93F4D}"/>
              </a:ext>
            </a:extLst>
          </p:cNvPr>
          <p:cNvSpPr txBox="1"/>
          <p:nvPr/>
        </p:nvSpPr>
        <p:spPr>
          <a:xfrm>
            <a:off x="6957391" y="1929056"/>
            <a:ext cx="2093844" cy="584775"/>
          </a:xfrm>
          <a:prstGeom prst="rect">
            <a:avLst/>
          </a:prstGeom>
          <a:noFill/>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8111F51-35EF-1298-A2AB-20D90C9289AF}"/>
              </a:ext>
            </a:extLst>
          </p:cNvPr>
          <p:cNvSpPr txBox="1"/>
          <p:nvPr/>
        </p:nvSpPr>
        <p:spPr>
          <a:xfrm>
            <a:off x="5141843" y="2732757"/>
            <a:ext cx="3498574" cy="1631216"/>
          </a:xfrm>
          <a:prstGeom prst="rect">
            <a:avLst/>
          </a:prstGeom>
          <a:noFill/>
        </p:spPr>
        <p:txBody>
          <a:bodyPr wrap="square">
            <a:spAutoFit/>
          </a:bodyPr>
          <a:lstStyle/>
          <a:p>
            <a:r>
              <a:rPr lang="vi-VN" sz="2500" b="1" dirty="0">
                <a:solidFill>
                  <a:srgbClr val="FF0000"/>
                </a:solidFill>
                <a:latin typeface="Times New Roman" panose="02020603050405020304" pitchFamily="18" charset="0"/>
                <a:cs typeface="Times New Roman" panose="02020603050405020304" pitchFamily="18" charset="0"/>
              </a:rPr>
              <a:t>Mẹ mẹ ơi cô dạy</a:t>
            </a:r>
            <a:endParaRPr lang="en-US" sz="2500" b="1" dirty="0">
              <a:solidFill>
                <a:srgbClr val="FF0000"/>
              </a:solidFill>
              <a:latin typeface="Times New Roman" panose="02020603050405020304" pitchFamily="18" charset="0"/>
              <a:cs typeface="Times New Roman" panose="02020603050405020304" pitchFamily="18" charset="0"/>
            </a:endParaRPr>
          </a:p>
          <a:p>
            <a:r>
              <a:rPr lang="vi-VN" sz="2500" b="1" dirty="0">
                <a:solidFill>
                  <a:srgbClr val="FF0000"/>
                </a:solidFill>
                <a:latin typeface="Times New Roman" panose="02020603050405020304" pitchFamily="18" charset="0"/>
                <a:cs typeface="Times New Roman" panose="02020603050405020304" pitchFamily="18" charset="0"/>
              </a:rPr>
              <a:t>Phải giữ sạch đôi tay</a:t>
            </a:r>
          </a:p>
          <a:p>
            <a:r>
              <a:rPr lang="vi-VN" sz="2500" b="1" dirty="0">
                <a:solidFill>
                  <a:srgbClr val="FF0000"/>
                </a:solidFill>
                <a:latin typeface="Times New Roman" panose="02020603050405020304" pitchFamily="18" charset="0"/>
                <a:cs typeface="Times New Roman" panose="02020603050405020304" pitchFamily="18" charset="0"/>
              </a:rPr>
              <a:t>Bàn tay mà giây bẩn</a:t>
            </a:r>
          </a:p>
          <a:p>
            <a:r>
              <a:rPr lang="vi-VN" sz="2500" b="1" dirty="0">
                <a:solidFill>
                  <a:srgbClr val="FF0000"/>
                </a:solidFill>
                <a:latin typeface="Times New Roman" panose="02020603050405020304" pitchFamily="18" charset="0"/>
                <a:cs typeface="Times New Roman" panose="02020603050405020304" pitchFamily="18" charset="0"/>
              </a:rPr>
              <a:t>Sách áo cũng bẩn ngay</a:t>
            </a:r>
          </a:p>
        </p:txBody>
      </p:sp>
      <p:sp>
        <p:nvSpPr>
          <p:cNvPr id="13" name="TextBox 12">
            <a:extLst>
              <a:ext uri="{FF2B5EF4-FFF2-40B4-BE49-F238E27FC236}">
                <a16:creationId xmlns:a16="http://schemas.microsoft.com/office/drawing/2014/main" id="{5926C974-71C5-CDBA-412E-C256AF4ED14E}"/>
              </a:ext>
            </a:extLst>
          </p:cNvPr>
          <p:cNvSpPr txBox="1"/>
          <p:nvPr/>
        </p:nvSpPr>
        <p:spPr>
          <a:xfrm>
            <a:off x="8640418" y="2586722"/>
            <a:ext cx="3445566" cy="1631216"/>
          </a:xfrm>
          <a:prstGeom prst="rect">
            <a:avLst/>
          </a:prstGeom>
          <a:noFill/>
        </p:spPr>
        <p:txBody>
          <a:bodyPr wrap="square">
            <a:spAutoFit/>
          </a:bodyPr>
          <a:lstStyle/>
          <a:p>
            <a:r>
              <a:rPr lang="vi-VN" sz="2500" b="1" dirty="0">
                <a:solidFill>
                  <a:srgbClr val="FF0000"/>
                </a:solidFill>
                <a:latin typeface="Times New Roman" panose="02020603050405020304" pitchFamily="18" charset="0"/>
                <a:cs typeface="Times New Roman" panose="02020603050405020304" pitchFamily="18" charset="0"/>
              </a:rPr>
              <a:t>Mẹ mẹ ơi cô dạy</a:t>
            </a:r>
            <a:r>
              <a:rPr lang="en-US" sz="2500" b="1" dirty="0">
                <a:solidFill>
                  <a:srgbClr val="FF0000"/>
                </a:solidFill>
                <a:latin typeface="Times New Roman" panose="02020603050405020304" pitchFamily="18" charset="0"/>
                <a:cs typeface="Times New Roman" panose="02020603050405020304" pitchFamily="18" charset="0"/>
              </a:rPr>
              <a:t> </a:t>
            </a:r>
          </a:p>
          <a:p>
            <a:r>
              <a:rPr lang="vi-VN" sz="2500" b="1" dirty="0">
                <a:solidFill>
                  <a:srgbClr val="FF0000"/>
                </a:solidFill>
                <a:latin typeface="Times New Roman" panose="02020603050405020304" pitchFamily="18" charset="0"/>
                <a:cs typeface="Times New Roman" panose="02020603050405020304" pitchFamily="18" charset="0"/>
              </a:rPr>
              <a:t>Cãi nhau</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là</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không </a:t>
            </a:r>
            <a:r>
              <a:rPr lang="en-US" sz="2500" b="1" dirty="0" err="1">
                <a:solidFill>
                  <a:srgbClr val="FF0000"/>
                </a:solidFill>
                <a:latin typeface="Times New Roman" panose="02020603050405020304" pitchFamily="18" charset="0"/>
                <a:cs typeface="Times New Roman" panose="02020603050405020304" pitchFamily="18" charset="0"/>
              </a:rPr>
              <a:t>vui</a:t>
            </a:r>
            <a:endParaRPr lang="vi-VN" sz="2500" b="1" dirty="0">
              <a:solidFill>
                <a:srgbClr val="FF0000"/>
              </a:solidFill>
              <a:latin typeface="Times New Roman" panose="02020603050405020304" pitchFamily="18" charset="0"/>
              <a:cs typeface="Times New Roman" panose="02020603050405020304" pitchFamily="18" charset="0"/>
            </a:endParaRPr>
          </a:p>
          <a:p>
            <a:r>
              <a:rPr lang="vi-VN" sz="2500" b="1" dirty="0">
                <a:solidFill>
                  <a:srgbClr val="FF0000"/>
                </a:solidFill>
                <a:latin typeface="Times New Roman" panose="02020603050405020304" pitchFamily="18" charset="0"/>
                <a:cs typeface="Times New Roman" panose="02020603050405020304" pitchFamily="18" charset="0"/>
              </a:rPr>
              <a:t>Cái miệng nó xinh thế</a:t>
            </a:r>
          </a:p>
          <a:p>
            <a:r>
              <a:rPr lang="vi-VN" sz="2500" b="1" dirty="0">
                <a:solidFill>
                  <a:srgbClr val="FF0000"/>
                </a:solidFill>
                <a:latin typeface="Times New Roman" panose="02020603050405020304" pitchFamily="18" charset="0"/>
                <a:cs typeface="Times New Roman" panose="02020603050405020304" pitchFamily="18" charset="0"/>
              </a:rPr>
              <a:t>Chỉ nói điều hay thôi</a:t>
            </a:r>
          </a:p>
        </p:txBody>
      </p:sp>
      <p:cxnSp>
        <p:nvCxnSpPr>
          <p:cNvPr id="15" name="Straight Connector 14">
            <a:extLst>
              <a:ext uri="{FF2B5EF4-FFF2-40B4-BE49-F238E27FC236}">
                <a16:creationId xmlns:a16="http://schemas.microsoft.com/office/drawing/2014/main" id="{0734430E-CF6F-9ECB-7131-49C0D49DA1B1}"/>
              </a:ext>
            </a:extLst>
          </p:cNvPr>
          <p:cNvCxnSpPr/>
          <p:nvPr/>
        </p:nvCxnSpPr>
        <p:spPr>
          <a:xfrm>
            <a:off x="8507896" y="2732757"/>
            <a:ext cx="0" cy="148518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99C50A3-2823-636D-9559-E080328579DE}"/>
              </a:ext>
            </a:extLst>
          </p:cNvPr>
          <p:cNvSpPr/>
          <p:nvPr/>
        </p:nvSpPr>
        <p:spPr>
          <a:xfrm>
            <a:off x="8322365" y="4479235"/>
            <a:ext cx="3498574" cy="5847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Phạm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Hổ</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263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ircle(in)">
                                      <p:cBhvr>
                                        <p:cTn id="13" dur="20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circle(in)">
                                      <p:cBhvr>
                                        <p:cTn id="18" dur="20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circle(in)">
                                      <p:cBhvr>
                                        <p:cTn id="23" dur="20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circle(in)">
                                      <p:cBhvr>
                                        <p:cTn id="28" dur="20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circle(in)">
                                      <p:cBhvr>
                                        <p:cTn id="33" dur="2000"/>
                                        <p:tgtEl>
                                          <p:spTgt spid="13">
                                            <p:txEl>
                                              <p:pRg st="0" end="0"/>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circle(in)">
                                      <p:cBhvr>
                                        <p:cTn id="36" dur="2000"/>
                                        <p:tgtEl>
                                          <p:spTgt spid="13">
                                            <p:txEl>
                                              <p:pRg st="1" end="1"/>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Effect transition="in" filter="circle(in)">
                                      <p:cBhvr>
                                        <p:cTn id="39" dur="2000"/>
                                        <p:tgtEl>
                                          <p:spTgt spid="13">
                                            <p:txEl>
                                              <p:pRg st="2" end="2"/>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circle(in)">
                                      <p:cBhvr>
                                        <p:cTn id="42" dur="2000"/>
                                        <p:tgtEl>
                                          <p:spTgt spid="1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circle(in)">
                                      <p:cBhvr>
                                        <p:cTn id="47"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Rectangle 2"/>
          <p:cNvSpPr/>
          <p:nvPr/>
        </p:nvSpPr>
        <p:spPr>
          <a:xfrm>
            <a:off x="2201334" y="2415822"/>
            <a:ext cx="7834488" cy="27093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vừa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 name="Explosion 1 3"/>
          <p:cNvSpPr/>
          <p:nvPr/>
        </p:nvSpPr>
        <p:spPr>
          <a:xfrm>
            <a:off x="3070578" y="1512710"/>
            <a:ext cx="5633155" cy="2190045"/>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dạy</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Phạm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Hổ</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20711" y="4301067"/>
            <a:ext cx="8827911"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Bài thơ nói về</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bạn nhỏ đi học được cô giáo dạy phải giữ gìn đôi tay sạch sẽ nếu tay bẩn sách áo cũng bị bẩn, và không được cãi nhau với bạn chỉ nói những điều hay.</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296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10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p:tgtEl>
                                          <p:spTgt spid="3">
                                            <p:txEl>
                                              <p:pRg st="0" end="0"/>
                                            </p:txEl>
                                          </p:spTgt>
                                        </p:tgtEl>
                                        <p:attrNameLst>
                                          <p:attrName>ppt_y</p:attrName>
                                        </p:attrNameLst>
                                      </p:cBhvr>
                                      <p:tavLst>
                                        <p:tav tm="0">
                                          <p:val>
                                            <p:strVal val="ppt_y"/>
                                          </p:val>
                                        </p:tav>
                                        <p:tav tm="100000">
                                          <p:val>
                                            <p:strVal val="1+ppt_h/2"/>
                                          </p:val>
                                        </p:tav>
                                      </p:tavLst>
                                    </p:anim>
                                    <p:set>
                                      <p:cBhvr>
                                        <p:cTn id="1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0"/>
            <a:ext cx="12271022" cy="6800850"/>
          </a:xfrm>
          <a:prstGeom prst="rect">
            <a:avLst/>
          </a:prstGeom>
        </p:spPr>
      </p:pic>
      <p:sp>
        <p:nvSpPr>
          <p:cNvPr id="5" name="Oval Callout 4"/>
          <p:cNvSpPr/>
          <p:nvPr/>
        </p:nvSpPr>
        <p:spPr>
          <a:xfrm>
            <a:off x="3476978" y="2212622"/>
            <a:ext cx="4876800" cy="3364089"/>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khó</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855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20" y="1"/>
            <a:ext cx="12595920" cy="6858000"/>
          </a:xfrm>
          <a:prstGeom prst="rect">
            <a:avLst/>
          </a:prstGeom>
        </p:spPr>
      </p:pic>
      <p:sp>
        <p:nvSpPr>
          <p:cNvPr id="6" name="Oval Callout 5"/>
          <p:cNvSpPr/>
          <p:nvPr/>
        </p:nvSpPr>
        <p:spPr>
          <a:xfrm>
            <a:off x="1990846" y="2"/>
            <a:ext cx="4710896" cy="221076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736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
            <a:ext cx="7415213" cy="6686550"/>
          </a:xfrm>
          <a:prstGeom prst="rect">
            <a:avLst/>
          </a:prstGeom>
        </p:spPr>
      </p:pic>
      <p:sp>
        <p:nvSpPr>
          <p:cNvPr id="3" name="Rectangle 2"/>
          <p:cNvSpPr/>
          <p:nvPr/>
        </p:nvSpPr>
        <p:spPr>
          <a:xfrm>
            <a:off x="7415213" y="1600200"/>
            <a:ext cx="4776787" cy="3271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FF0000"/>
                </a:solidFill>
                <a:latin typeface="+mj-lt"/>
              </a:rPr>
              <a:t>Mẹ mẹ ơi cô dạy</a:t>
            </a:r>
          </a:p>
          <a:p>
            <a:r>
              <a:rPr lang="vi-VN" sz="4000" b="1" dirty="0">
                <a:solidFill>
                  <a:srgbClr val="FF0000"/>
                </a:solidFill>
                <a:latin typeface="+mj-lt"/>
              </a:rPr>
              <a:t>Phải giữ sạch đôi tay</a:t>
            </a:r>
          </a:p>
        </p:txBody>
      </p:sp>
    </p:spTree>
    <p:extLst>
      <p:ext uri="{BB962C8B-B14F-4D97-AF65-F5344CB8AC3E}">
        <p14:creationId xmlns:p14="http://schemas.microsoft.com/office/powerpoint/2010/main" val="3157424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par>
                                <p:cTn id="8" presetID="22" presetClass="entr" presetSubtype="4" fill="hold" nodeType="with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2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857999" cy="6858000"/>
          </a:xfrm>
          <a:prstGeom prst="rect">
            <a:avLst/>
          </a:prstGeom>
        </p:spPr>
      </p:pic>
      <p:sp>
        <p:nvSpPr>
          <p:cNvPr id="3" name="Rectangle 2"/>
          <p:cNvSpPr/>
          <p:nvPr/>
        </p:nvSpPr>
        <p:spPr>
          <a:xfrm>
            <a:off x="6857999" y="1042988"/>
            <a:ext cx="5334001" cy="3128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4000" b="1" dirty="0" err="1">
                <a:solidFill>
                  <a:srgbClr val="FF0000"/>
                </a:solidFill>
                <a:latin typeface="Times New Roman" panose="02020603050405020304" pitchFamily="18" charset="0"/>
                <a:cs typeface="Times New Roman" panose="02020603050405020304" pitchFamily="18" charset="0"/>
              </a:rPr>
              <a:t>Bàn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bẩn</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cũng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bẩn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ngay</a:t>
            </a: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8132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2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302</Words>
  <Application>Microsoft Office PowerPoint</Application>
  <PresentationFormat>Widescreen</PresentationFormat>
  <Paragraphs>49</Paragraphs>
  <Slides>18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Hoang Nguyen</cp:lastModifiedBy>
  <cp:revision>64</cp:revision>
  <dcterms:created xsi:type="dcterms:W3CDTF">2024-10-07T14:27:02Z</dcterms:created>
  <dcterms:modified xsi:type="dcterms:W3CDTF">2026-06-10T15:51:14Z</dcterms:modified>
</cp:coreProperties>
</file>