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8" r:id="rId2"/>
    <p:sldId id="265" r:id="rId3"/>
    <p:sldId id="271" r:id="rId4"/>
    <p:sldId id="273" r:id="rId5"/>
    <p:sldId id="329" r:id="rId6"/>
    <p:sldId id="330" r:id="rId7"/>
    <p:sldId id="332" r:id="rId8"/>
    <p:sldId id="333" r:id="rId9"/>
    <p:sldId id="314" r:id="rId10"/>
    <p:sldId id="269" r:id="rId11"/>
    <p:sldId id="316" r:id="rId12"/>
    <p:sldId id="317" r:id="rId13"/>
    <p:sldId id="306" r:id="rId14"/>
    <p:sldId id="318" r:id="rId15"/>
    <p:sldId id="319" r:id="rId16"/>
    <p:sldId id="322" r:id="rId17"/>
    <p:sldId id="324" r:id="rId18"/>
    <p:sldId id="328" r:id="rId19"/>
    <p:sldId id="327" r:id="rId20"/>
    <p:sldId id="326" r:id="rId21"/>
    <p:sldId id="325" r:id="rId22"/>
    <p:sldId id="323" r:id="rId23"/>
    <p:sldId id="334" r:id="rId24"/>
    <p:sldId id="336" r:id="rId25"/>
    <p:sldId id="337" r:id="rId26"/>
    <p:sldId id="339" r:id="rId27"/>
    <p:sldId id="31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0"/>
  </p:normalViewPr>
  <p:slideViewPr>
    <p:cSldViewPr>
      <p:cViewPr varScale="1">
        <p:scale>
          <a:sx n="92" d="100"/>
          <a:sy n="92" d="100"/>
        </p:scale>
        <p:origin x="456"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C4842-2EC7-4487-8273-8ECE59860368}" type="datetimeFigureOut">
              <a:rPr lang="en-US" smtClean="0"/>
              <a:t>6/11/26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94372A-6635-42D3-835A-B98C853A1D52}" type="slidenum">
              <a:rPr lang="en-US" smtClean="0"/>
              <a:t>‹#›</a:t>
            </a:fld>
            <a:endParaRPr lang="en-US"/>
          </a:p>
        </p:txBody>
      </p:sp>
    </p:spTree>
    <p:extLst>
      <p:ext uri="{BB962C8B-B14F-4D97-AF65-F5344CB8AC3E}">
        <p14:creationId xmlns:p14="http://schemas.microsoft.com/office/powerpoint/2010/main" val="193644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4372A-6635-42D3-835A-B98C853A1D52}" type="slidenum">
              <a:rPr lang="en-US" smtClean="0"/>
              <a:t>12</a:t>
            </a:fld>
            <a:endParaRPr lang="en-US"/>
          </a:p>
        </p:txBody>
      </p:sp>
    </p:spTree>
    <p:extLst>
      <p:ext uri="{BB962C8B-B14F-4D97-AF65-F5344CB8AC3E}">
        <p14:creationId xmlns:p14="http://schemas.microsoft.com/office/powerpoint/2010/main" val="140531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80187F-1B97-4D7C-96A4-A8382DC8D5EC}" type="datetimeFigureOut">
              <a:rPr lang="en-US" smtClean="0"/>
              <a:t>6/11/26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922EF-38F0-4037-AAAB-E8818506C5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187F-1B97-4D7C-96A4-A8382DC8D5EC}" type="datetimeFigureOut">
              <a:rPr lang="en-US" smtClean="0"/>
              <a:t>6/11/26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922EF-38F0-4037-AAAB-E8818506C5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187F-1B97-4D7C-96A4-A8382DC8D5EC}" type="datetimeFigureOut">
              <a:rPr lang="en-US" smtClean="0"/>
              <a:t>6/11/26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922EF-38F0-4037-AAAB-E8818506C5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187F-1B97-4D7C-96A4-A8382DC8D5EC}" type="datetimeFigureOut">
              <a:rPr lang="en-US" smtClean="0"/>
              <a:t>6/11/26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922EF-38F0-4037-AAAB-E8818506C5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0187F-1B97-4D7C-96A4-A8382DC8D5EC}" type="datetimeFigureOut">
              <a:rPr lang="en-US" smtClean="0"/>
              <a:t>6/11/26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922EF-38F0-4037-AAAB-E8818506C5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80187F-1B97-4D7C-96A4-A8382DC8D5EC}" type="datetimeFigureOut">
              <a:rPr lang="en-US" smtClean="0"/>
              <a:t>6/11/26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922EF-38F0-4037-AAAB-E8818506C5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80187F-1B97-4D7C-96A4-A8382DC8D5EC}" type="datetimeFigureOut">
              <a:rPr lang="en-US" smtClean="0"/>
              <a:t>6/11/26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D922EF-38F0-4037-AAAB-E8818506C5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80187F-1B97-4D7C-96A4-A8382DC8D5EC}" type="datetimeFigureOut">
              <a:rPr lang="en-US" smtClean="0"/>
              <a:t>6/11/26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D922EF-38F0-4037-AAAB-E8818506C5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0187F-1B97-4D7C-96A4-A8382DC8D5EC}" type="datetimeFigureOut">
              <a:rPr lang="en-US" smtClean="0"/>
              <a:t>6/11/26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D922EF-38F0-4037-AAAB-E8818506C5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80187F-1B97-4D7C-96A4-A8382DC8D5EC}" type="datetimeFigureOut">
              <a:rPr lang="en-US" smtClean="0"/>
              <a:t>6/11/26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922EF-38F0-4037-AAAB-E8818506C5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80187F-1B97-4D7C-96A4-A8382DC8D5EC}" type="datetimeFigureOut">
              <a:rPr lang="en-US" smtClean="0"/>
              <a:t>6/11/26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922EF-38F0-4037-AAAB-E8818506C5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0187F-1B97-4D7C-96A4-A8382DC8D5EC}" type="datetimeFigureOut">
              <a:rPr lang="en-US" smtClean="0"/>
              <a:t>6/11/26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922EF-38F0-4037-AAAB-E8818506C5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mp3"/><Relationship Id="rId7" Type="http://schemas.openxmlformats.org/officeDocument/2006/relationships/image" Target="../media/image1.jpe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audio" Target="../media/media2.wav"/><Relationship Id="rId4" Type="http://schemas.microsoft.com/office/2007/relationships/media" Target="../media/media2.wav"/><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media10.wav"/><Relationship Id="rId2" Type="http://schemas.microsoft.com/office/2007/relationships/media" Target="../media/media10.wav"/><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wav"/><Relationship Id="rId7" Type="http://schemas.openxmlformats.org/officeDocument/2006/relationships/image" Target="../media/image3.png"/><Relationship Id="rId2" Type="http://schemas.microsoft.com/office/2007/relationships/media" Target="../media/media12.wav"/><Relationship Id="rId1" Type="http://schemas.openxmlformats.org/officeDocument/2006/relationships/tags" Target="../tags/tag12.xml"/><Relationship Id="rId6" Type="http://schemas.openxmlformats.org/officeDocument/2006/relationships/image" Target="../media/image13.jp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av"/><Relationship Id="rId7" Type="http://schemas.openxmlformats.org/officeDocument/2006/relationships/image" Target="../media/image15.png"/><Relationship Id="rId2" Type="http://schemas.microsoft.com/office/2007/relationships/media" Target="../media/media13.wav"/><Relationship Id="rId1" Type="http://schemas.openxmlformats.org/officeDocument/2006/relationships/tags" Target="../tags/tag13.xml"/><Relationship Id="rId6" Type="http://schemas.openxmlformats.org/officeDocument/2006/relationships/image" Target="../media/image14.jpeg"/><Relationship Id="rId5" Type="http://schemas.openxmlformats.org/officeDocument/2006/relationships/image" Target="../media/image8.jp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wav"/><Relationship Id="rId7" Type="http://schemas.openxmlformats.org/officeDocument/2006/relationships/image" Target="../media/image3.png"/><Relationship Id="rId2" Type="http://schemas.microsoft.com/office/2007/relationships/media" Target="../media/media14.wav"/><Relationship Id="rId1" Type="http://schemas.openxmlformats.org/officeDocument/2006/relationships/tags" Target="../tags/tag14.xml"/><Relationship Id="rId6" Type="http://schemas.openxmlformats.org/officeDocument/2006/relationships/image" Target="../media/image16.jpeg"/><Relationship Id="rId5" Type="http://schemas.openxmlformats.org/officeDocument/2006/relationships/image" Target="../media/image8.jp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5.wav"/><Relationship Id="rId2" Type="http://schemas.microsoft.com/office/2007/relationships/media" Target="../media/media15.wav"/><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17.jp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media16.wav"/><Relationship Id="rId2" Type="http://schemas.microsoft.com/office/2007/relationships/media" Target="../media/media16.wav"/><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18.jp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7.wav"/><Relationship Id="rId7" Type="http://schemas.openxmlformats.org/officeDocument/2006/relationships/image" Target="../media/image3.png"/><Relationship Id="rId2" Type="http://schemas.microsoft.com/office/2007/relationships/media" Target="../media/media17.wav"/><Relationship Id="rId1" Type="http://schemas.openxmlformats.org/officeDocument/2006/relationships/tags" Target="../tags/tag17.xml"/><Relationship Id="rId6" Type="http://schemas.openxmlformats.org/officeDocument/2006/relationships/image" Target="../media/image19.jpeg"/><Relationship Id="rId5" Type="http://schemas.openxmlformats.org/officeDocument/2006/relationships/image" Target="../media/image17.jp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8.wav"/><Relationship Id="rId7" Type="http://schemas.openxmlformats.org/officeDocument/2006/relationships/image" Target="../media/image21.jpeg"/><Relationship Id="rId2" Type="http://schemas.microsoft.com/office/2007/relationships/media" Target="../media/media18.wav"/><Relationship Id="rId1" Type="http://schemas.openxmlformats.org/officeDocument/2006/relationships/tags" Target="../tags/tag18.xml"/><Relationship Id="rId6" Type="http://schemas.openxmlformats.org/officeDocument/2006/relationships/image" Target="../media/image20.jpeg"/><Relationship Id="rId5" Type="http://schemas.openxmlformats.org/officeDocument/2006/relationships/image" Target="../media/image17.jp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media19.wav"/><Relationship Id="rId7" Type="http://schemas.openxmlformats.org/officeDocument/2006/relationships/image" Target="../media/image3.png"/><Relationship Id="rId2" Type="http://schemas.microsoft.com/office/2007/relationships/media" Target="../media/media19.wav"/><Relationship Id="rId1" Type="http://schemas.openxmlformats.org/officeDocument/2006/relationships/tags" Target="../tags/tag19.xml"/><Relationship Id="rId6" Type="http://schemas.openxmlformats.org/officeDocument/2006/relationships/image" Target="../media/image22.jpeg"/><Relationship Id="rId5" Type="http://schemas.openxmlformats.org/officeDocument/2006/relationships/image" Target="../media/image17.jp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media20.wav"/><Relationship Id="rId7" Type="http://schemas.openxmlformats.org/officeDocument/2006/relationships/image" Target="../media/image3.png"/><Relationship Id="rId2" Type="http://schemas.microsoft.com/office/2007/relationships/media" Target="../media/media20.wav"/><Relationship Id="rId1" Type="http://schemas.openxmlformats.org/officeDocument/2006/relationships/tags" Target="../tags/tag20.xml"/><Relationship Id="rId6" Type="http://schemas.openxmlformats.org/officeDocument/2006/relationships/image" Target="../media/image23.jpeg"/><Relationship Id="rId5" Type="http://schemas.openxmlformats.org/officeDocument/2006/relationships/image" Target="../media/image17.jp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media21.wav"/><Relationship Id="rId7" Type="http://schemas.openxmlformats.org/officeDocument/2006/relationships/image" Target="../media/image3.png"/><Relationship Id="rId2" Type="http://schemas.microsoft.com/office/2007/relationships/media" Target="../media/media21.wav"/><Relationship Id="rId1" Type="http://schemas.openxmlformats.org/officeDocument/2006/relationships/tags" Target="../tags/tag21.xml"/><Relationship Id="rId6" Type="http://schemas.openxmlformats.org/officeDocument/2006/relationships/image" Target="../media/image24.jpeg"/><Relationship Id="rId5" Type="http://schemas.openxmlformats.org/officeDocument/2006/relationships/image" Target="../media/image17.jp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media22.wav"/><Relationship Id="rId2" Type="http://schemas.microsoft.com/office/2007/relationships/media" Target="../media/media22.wav"/><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17.jp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media23.wav"/><Relationship Id="rId2" Type="http://schemas.microsoft.com/office/2007/relationships/media" Target="../media/media23.wav"/><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image" Target="../media/image25.jpg"/><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audio" Target="../media/media24.wav"/><Relationship Id="rId2" Type="http://schemas.microsoft.com/office/2007/relationships/media" Target="../media/media24.wav"/><Relationship Id="rId1" Type="http://schemas.openxmlformats.org/officeDocument/2006/relationships/tags" Target="../tags/tag24.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media25.wav"/><Relationship Id="rId2" Type="http://schemas.microsoft.com/office/2007/relationships/media" Target="../media/media25.wav"/><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26.jpg"/><Relationship Id="rId4"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audio" Target="../media/media26.wav"/><Relationship Id="rId2" Type="http://schemas.microsoft.com/office/2007/relationships/media" Target="../media/media26.wav"/><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27.jp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media27.wav"/><Relationship Id="rId2" Type="http://schemas.microsoft.com/office/2007/relationships/media" Target="../media/media27.wav"/><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image" Target="../media/image28.jp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wav"/><Relationship Id="rId2" Type="http://schemas.microsoft.com/office/2007/relationships/media" Target="../media/media9.wav"/><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quangcaoyenbai.com] Mam Non Khai Giang 5.jpg"/>
          <p:cNvPicPr>
            <a:picLocks noGrp="1" noChangeAspect="1"/>
          </p:cNvPicPr>
          <p:nvPr>
            <p:ph idx="1"/>
          </p:nvPr>
        </p:nvPicPr>
        <p:blipFill>
          <a:blip r:embed="rId7"/>
          <a:stretch>
            <a:fillRect/>
          </a:stretch>
        </p:blipFill>
        <p:spPr>
          <a:xfrm>
            <a:off x="0" y="0"/>
            <a:ext cx="9144000" cy="6858000"/>
          </a:xfrm>
        </p:spPr>
      </p:pic>
      <p:sp>
        <p:nvSpPr>
          <p:cNvPr id="5" name="Rectangle 4"/>
          <p:cNvSpPr/>
          <p:nvPr/>
        </p:nvSpPr>
        <p:spPr>
          <a:xfrm>
            <a:off x="75155" y="609600"/>
            <a:ext cx="9143999" cy="126188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PHÒNG GDĐT BÌNH LỤC</a:t>
            </a:r>
          </a:p>
          <a:p>
            <a:pPr algn="ctr"/>
            <a:r>
              <a:rPr lang="en-US" sz="36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sp>
        <p:nvSpPr>
          <p:cNvPr id="6" name="Rectangle 5"/>
          <p:cNvSpPr/>
          <p:nvPr/>
        </p:nvSpPr>
        <p:spPr>
          <a:xfrm>
            <a:off x="27709" y="1229063"/>
            <a:ext cx="91440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Trường </a:t>
            </a:r>
            <a:r>
              <a:rPr lang="en-US" sz="4800" b="1" cap="none" spc="50" dirty="0" err="1">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mầm</a:t>
            </a:r>
            <a:r>
              <a:rPr lang="en-US" sz="4800" b="1" cap="none"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non </a:t>
            </a:r>
            <a:r>
              <a:rPr lang="en-US" sz="4800" b="1" cap="none" spc="50" dirty="0" err="1">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Đồng</a:t>
            </a:r>
            <a:r>
              <a:rPr lang="en-US" sz="4800" b="1" cap="none"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Du</a:t>
            </a:r>
            <a:endParaRPr lang="en-US" sz="4800" b="1" cap="none" spc="50" dirty="0">
              <a:ln w="11430"/>
              <a:solidFill>
                <a:srgbClr val="C00000"/>
              </a:solidFill>
              <a:effectLst>
                <a:outerShdw blurRad="76200" dist="50800" dir="5400000" algn="tl" rotWithShape="0">
                  <a:srgbClr val="000000">
                    <a:alpha val="65000"/>
                  </a:srgbClr>
                </a:outerShdw>
              </a:effectLst>
            </a:endParaRPr>
          </a:p>
        </p:txBody>
      </p:sp>
      <p:pic>
        <p:nvPicPr>
          <p:cNvPr id="8" name="Uoc-mo-cua-be-CLB-Uoc-mo-cua-b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458200" y="6248400"/>
            <a:ext cx="609600" cy="609600"/>
          </a:xfrm>
          <a:prstGeom prst="rect">
            <a:avLst/>
          </a:prstGeom>
        </p:spPr>
      </p:pic>
      <p:pic>
        <p:nvPicPr>
          <p:cNvPr id="3" name="Audio 2">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8382000" y="6096000"/>
            <a:ext cx="609600" cy="6096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5"/>
                                        </p:tgtEl>
                                        <p:attrNameLst>
                                          <p:attrName>ppt_x</p:attrName>
                                          <p:attrName>ppt_y</p:attrName>
                                        </p:attrNameLst>
                                      </p:cBhvr>
                                    </p:animMotion>
                                    <p:animRot by="1500000">
                                      <p:cBhvr>
                                        <p:cTn id="11" dur="125" fill="hold">
                                          <p:stCondLst>
                                            <p:cond delay="0"/>
                                          </p:stCondLst>
                                        </p:cTn>
                                        <p:tgtEl>
                                          <p:spTgt spid="5"/>
                                        </p:tgtEl>
                                        <p:attrNameLst>
                                          <p:attrName>r</p:attrName>
                                        </p:attrNameLst>
                                      </p:cBhvr>
                                    </p:animRot>
                                    <p:animRot by="-1500000">
                                      <p:cBhvr>
                                        <p:cTn id="12" dur="125" fill="hold">
                                          <p:stCondLst>
                                            <p:cond delay="125"/>
                                          </p:stCondLst>
                                        </p:cTn>
                                        <p:tgtEl>
                                          <p:spTgt spid="5"/>
                                        </p:tgtEl>
                                        <p:attrNameLst>
                                          <p:attrName>r</p:attrName>
                                        </p:attrNameLst>
                                      </p:cBhvr>
                                    </p:animRot>
                                    <p:animRot by="-1500000">
                                      <p:cBhvr>
                                        <p:cTn id="13" dur="125" fill="hold">
                                          <p:stCondLst>
                                            <p:cond delay="250"/>
                                          </p:stCondLst>
                                        </p:cTn>
                                        <p:tgtEl>
                                          <p:spTgt spid="5"/>
                                        </p:tgtEl>
                                        <p:attrNameLst>
                                          <p:attrName>r</p:attrName>
                                        </p:attrNameLst>
                                      </p:cBhvr>
                                    </p:animRot>
                                    <p:animRot by="1500000">
                                      <p:cBhvr>
                                        <p:cTn id="14" dur="125" fill="hold">
                                          <p:stCondLst>
                                            <p:cond delay="375"/>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par>
                          <p:cTn id="20" fill="hold">
                            <p:stCondLst>
                              <p:cond delay="2000"/>
                            </p:stCondLst>
                            <p:childTnLst>
                              <p:par>
                                <p:cTn id="21" presetID="1" presetClass="mediacall" presetSubtype="0" fill="hold" nodeType="afterEffect">
                                  <p:stCondLst>
                                    <p:cond delay="0"/>
                                  </p:stCondLst>
                                  <p:childTnLst>
                                    <p:cmd type="call" cmd="playFrom(0.0)">
                                      <p:cBhvr>
                                        <p:cTn id="22"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8"/>
                </p:tgtEl>
              </p:cMediaNode>
            </p:audio>
            <p:audio isNarration="1">
              <p:cMediaNode vol="80000" showWhenStopped="0">
                <p:cTn id="24" fill="hold" display="0">
                  <p:stCondLst>
                    <p:cond delay="indefinite"/>
                  </p:stCondLst>
                  <p:endCondLst>
                    <p:cond evt="onStopAudio" delay="0">
                      <p:tgtEl>
                        <p:sldTgt/>
                      </p:tgtEl>
                    </p:cond>
                  </p:endCondLst>
                </p:cTn>
                <p:tgtEl>
                  <p:spTgt spid="3"/>
                </p:tgtEl>
              </p:cMediaNode>
            </p:audio>
          </p:childTnLst>
        </p:cTn>
      </p:par>
    </p:tnLst>
    <p:bldLst>
      <p:bldP spid="5" grpId="0"/>
      <p:bldP spid="6" grpId="0"/>
    </p:bldLst>
  </p:timing>
  <p:extLst mod="1">
    <p:ext uri="{E180D4A7-C9FB-4DFB-919C-405C955672EB}">
      <p14:showEvtLst xmlns:p14="http://schemas.microsoft.com/office/powerpoint/2010/main">
        <p14:playEvt time="8951"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hung-hnh-ng-v-tnh-7-728.jpg"/>
          <p:cNvPicPr>
            <a:picLocks noGrp="1" noChangeAspect="1"/>
          </p:cNvPicPr>
          <p:nvPr>
            <p:ph idx="1"/>
          </p:nvPr>
        </p:nvPicPr>
        <p:blipFill>
          <a:blip r:embed="rId5"/>
          <a:stretch>
            <a:fillRect/>
          </a:stretch>
        </p:blipFill>
        <p:spPr>
          <a:xfrm>
            <a:off x="-252607" y="127575"/>
            <a:ext cx="9372599" cy="6858000"/>
          </a:xfrm>
        </p:spPr>
      </p:pic>
      <p:sp>
        <p:nvSpPr>
          <p:cNvPr id="6" name="Cloud Callout 5"/>
          <p:cNvSpPr/>
          <p:nvPr/>
        </p:nvSpPr>
        <p:spPr>
          <a:xfrm>
            <a:off x="2895600" y="1295400"/>
            <a:ext cx="2667000" cy="9906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2.</a:t>
            </a:r>
            <a:r>
              <a:rPr lang="en-US" sz="6000" b="1" spc="50" dirty="0">
                <a:ln w="11430"/>
                <a:solidFill>
                  <a:prstClr val="black"/>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6000" dirty="0"/>
          </a:p>
        </p:txBody>
      </p:sp>
      <p:sp>
        <p:nvSpPr>
          <p:cNvPr id="8" name="Rectangle 7"/>
          <p:cNvSpPr/>
          <p:nvPr/>
        </p:nvSpPr>
        <p:spPr>
          <a:xfrm>
            <a:off x="685800" y="2971800"/>
            <a:ext cx="68580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4800" b="1" i="1" dirty="0">
                <a:solidFill>
                  <a:srgbClr val="FF0000"/>
                </a:solidFill>
                <a:latin typeface="Times New Roman" pitchFamily="18" charset="0"/>
                <a:cs typeface="Times New Roman" pitchFamily="18" charset="0"/>
              </a:rPr>
              <a:t>Nội dung của biện pháp</a:t>
            </a:r>
            <a:endParaRPr lang="en-US" sz="4800" i="1" dirty="0">
              <a:solidFill>
                <a:srgbClr val="00B0F0"/>
              </a:solidFill>
              <a:latin typeface="Times New Roman" pitchFamily="18" charset="0"/>
              <a:cs typeface="Times New Roman" pitchFamily="18"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ppt_w</p:attrName>
                                        </p:attrNameLst>
                                      </p:cBhvr>
                                      <p:tavLst>
                                        <p:tav tm="0" fmla="#ppt_w*sin(2.5*pi*$)">
                                          <p:val>
                                            <p:fltVal val="0"/>
                                          </p:val>
                                        </p:tav>
                                        <p:tav tm="100000">
                                          <p:val>
                                            <p:fltVal val="1"/>
                                          </p:val>
                                        </p:tav>
                                      </p:tavLst>
                                    </p:anim>
                                    <p:anim calcmode="lin" valueType="num">
                                      <p:cBhvr>
                                        <p:cTn id="31"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3"/>
                </p:tgtEl>
              </p:cMediaNode>
            </p:audio>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 y="29228"/>
            <a:ext cx="9143999" cy="6858000"/>
          </a:xfrm>
        </p:spPr>
      </p:pic>
      <p:sp>
        <p:nvSpPr>
          <p:cNvPr id="5" name="Right Arrow 4"/>
          <p:cNvSpPr/>
          <p:nvPr/>
        </p:nvSpPr>
        <p:spPr>
          <a:xfrm>
            <a:off x="-2088" y="2438400"/>
            <a:ext cx="1295400" cy="8684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143000" y="1828800"/>
            <a:ext cx="78486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i="1" dirty="0">
                <a:solidFill>
                  <a:srgbClr val="FF0000"/>
                </a:solidFill>
                <a:latin typeface="Times New Roman" pitchFamily="18" charset="0"/>
                <a:cs typeface="Times New Roman" pitchFamily="18" charset="0"/>
              </a:rPr>
              <a:t>Là một giáo viên mầm non, bản thân nhận thức được vai trò tàm quan trọng  của việc dạy trẻ kỹ năng phòng tránh xâm hại</a:t>
            </a:r>
          </a:p>
          <a:p>
            <a:pPr algn="ctr"/>
            <a:r>
              <a:rPr lang="en-US" sz="3200" b="1" i="1" dirty="0">
                <a:solidFill>
                  <a:srgbClr val="FF0000"/>
                </a:solidFill>
                <a:latin typeface="Times New Roman" pitchFamily="18" charset="0"/>
                <a:cs typeface="Times New Roman" pitchFamily="18" charset="0"/>
              </a:rPr>
              <a:t>Tôi mạnh dạn đưa ra một số giải pháp như sau:</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3760155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3"/>
                </p:tgtEl>
              </p:cMediaNode>
            </p:audio>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5323" y="0"/>
            <a:ext cx="9067800" cy="6858000"/>
          </a:xfrm>
        </p:spPr>
      </p:pic>
      <p:sp>
        <p:nvSpPr>
          <p:cNvPr id="3" name="Rounded Rectangle 2"/>
          <p:cNvSpPr/>
          <p:nvPr/>
        </p:nvSpPr>
        <p:spPr>
          <a:xfrm>
            <a:off x="0" y="0"/>
            <a:ext cx="9144000" cy="1524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0000"/>
                </a:solidFill>
                <a:latin typeface="Times New Roman" pitchFamily="18" charset="0"/>
                <a:cs typeface="Times New Roman" pitchFamily="18" charset="0"/>
              </a:rPr>
              <a:t>Dạy cho trẻ hiểu được như thế nào là vùng kín? Gọi tên chính xác các bộ phận trên cơ thể được gọi là vùng kín</a:t>
            </a:r>
          </a:p>
        </p:txBody>
      </p:sp>
      <p:sp>
        <p:nvSpPr>
          <p:cNvPr id="5" name="Rectangle 4"/>
          <p:cNvSpPr/>
          <p:nvPr/>
        </p:nvSpPr>
        <p:spPr>
          <a:xfrm>
            <a:off x="176408" y="2286000"/>
            <a:ext cx="8839200" cy="310854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i="1" dirty="0">
                <a:solidFill>
                  <a:srgbClr val="FF0000"/>
                </a:solidFill>
                <a:latin typeface="Times New Roman" pitchFamily="18" charset="0"/>
                <a:cs typeface="Times New Roman" pitchFamily="18" charset="0"/>
              </a:rPr>
              <a:t>Việc dạy trẻ hiểu được khái niệm vùng kín theo tôi là rất quan trọng vì nếu trẻ không biết được bộ phận nào trên cơ thể mình được gọi là vùng kín thì trẻ không thể tự bảo vệ được bản thân khỏi nguy cơ bị xâm hại.</a:t>
            </a:r>
          </a:p>
          <a:p>
            <a:pPr algn="ctr"/>
            <a:r>
              <a:rPr lang="en-US" sz="2800" b="1" i="1" dirty="0">
                <a:solidFill>
                  <a:srgbClr val="FF0000"/>
                </a:solidFill>
                <a:latin typeface="Times New Roman" pitchFamily="18" charset="0"/>
                <a:cs typeface="Times New Roman" pitchFamily="18" charset="0"/>
              </a:rPr>
              <a:t>Thực tại hiện nay việc giáo viên dạy trẻ biết và hiểu như thế nào là vùng kín rất ít, một số giáo viên còn e ngại vì cho rằng đó là một việc tế nhị khó nói ra.</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464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6"/>
                </p:tgtEl>
              </p:cMediaNode>
            </p:audio>
          </p:childTnLst>
        </p:cTn>
      </p:par>
    </p:tnLst>
    <p:bldLst>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52400"/>
            <a:ext cx="9296400" cy="6858000"/>
          </a:xfrm>
        </p:spPr>
      </p:pic>
      <p:sp>
        <p:nvSpPr>
          <p:cNvPr id="8" name="Rectangle 7"/>
          <p:cNvSpPr/>
          <p:nvPr/>
        </p:nvSpPr>
        <p:spPr>
          <a:xfrm>
            <a:off x="228600" y="1250"/>
            <a:ext cx="8458200"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3200" b="1" dirty="0">
                <a:solidFill>
                  <a:srgbClr val="FF0000"/>
                </a:solidFill>
                <a:latin typeface="Times New Roman" pitchFamily="18" charset="0"/>
                <a:cs typeface="Times New Roman" pitchFamily="18" charset="0"/>
              </a:rPr>
              <a:t>Tôi đã mạnh danh đưa các nội dung dạy trẻ kỹ năng bảo vệ xâm hại trẻ vào các chủ đề </a:t>
            </a:r>
          </a:p>
          <a:p>
            <a:pPr lvl="0" algn="ctr"/>
            <a:endParaRPr lang="en-US" sz="2400" i="1" dirty="0">
              <a:solidFill>
                <a:srgbClr val="00B0F0"/>
              </a:solidFill>
              <a:latin typeface="Times New Roman" pitchFamily="18" charset="0"/>
              <a:cs typeface="Times New Roman" pitchFamily="18" charset="0"/>
            </a:endParaRPr>
          </a:p>
        </p:txBody>
      </p:sp>
      <p:sp>
        <p:nvSpPr>
          <p:cNvPr id="10" name="Rectangle 9"/>
          <p:cNvSpPr/>
          <p:nvPr/>
        </p:nvSpPr>
        <p:spPr>
          <a:xfrm>
            <a:off x="152400" y="1219200"/>
            <a:ext cx="8458200" cy="181588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2800" b="1" i="1" dirty="0">
                <a:solidFill>
                  <a:srgbClr val="0070C0"/>
                </a:solidFill>
                <a:latin typeface="Times New Roman" pitchFamily="18" charset="0"/>
                <a:cs typeface="Times New Roman" pitchFamily="18" charset="0"/>
              </a:rPr>
              <a:t>Ví dụ chủ đề bản thân: tôi lồng ghép cho trẻ nhận biết các bộ phận trên cơ thể bé, giáo dục trẻ những bộ phận không ai được đụng đến ngoài bố, mẹ, y tá hay bác sĩ khám bệnh cho trẻ khi có bố mẹ ở đấy.</a:t>
            </a:r>
            <a:endParaRPr lang="en-US" sz="2800" i="1" dirty="0">
              <a:solidFill>
                <a:srgbClr val="0070C0"/>
              </a:solidFill>
              <a:latin typeface="Times New Roman" pitchFamily="18" charset="0"/>
              <a:cs typeface="Times New Roman" pitchFamily="18" charset="0"/>
            </a:endParaRPr>
          </a:p>
        </p:txBody>
      </p:sp>
      <p:pic>
        <p:nvPicPr>
          <p:cNvPr id="1026" name="Picture 2" descr="C:\Users\mt\Desktop\anh bắt cóc\unnamed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00" y="3214361"/>
            <a:ext cx="6400800" cy="3415039"/>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2659766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wipe(down)">
                                      <p:cBhvr>
                                        <p:cTn id="34" dur="580">
                                          <p:stCondLst>
                                            <p:cond delay="0"/>
                                          </p:stCondLst>
                                        </p:cTn>
                                        <p:tgtEl>
                                          <p:spTgt spid="1026"/>
                                        </p:tgtEl>
                                      </p:cBhvr>
                                    </p:animEffect>
                                    <p:anim calcmode="lin" valueType="num">
                                      <p:cBhvr>
                                        <p:cTn id="3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0" dur="26">
                                          <p:stCondLst>
                                            <p:cond delay="650"/>
                                          </p:stCondLst>
                                        </p:cTn>
                                        <p:tgtEl>
                                          <p:spTgt spid="1026"/>
                                        </p:tgtEl>
                                      </p:cBhvr>
                                      <p:to x="100000" y="60000"/>
                                    </p:animScale>
                                    <p:animScale>
                                      <p:cBhvr>
                                        <p:cTn id="41" dur="166" decel="50000">
                                          <p:stCondLst>
                                            <p:cond delay="676"/>
                                          </p:stCondLst>
                                        </p:cTn>
                                        <p:tgtEl>
                                          <p:spTgt spid="1026"/>
                                        </p:tgtEl>
                                      </p:cBhvr>
                                      <p:to x="100000" y="100000"/>
                                    </p:animScale>
                                    <p:animScale>
                                      <p:cBhvr>
                                        <p:cTn id="42" dur="26">
                                          <p:stCondLst>
                                            <p:cond delay="1312"/>
                                          </p:stCondLst>
                                        </p:cTn>
                                        <p:tgtEl>
                                          <p:spTgt spid="1026"/>
                                        </p:tgtEl>
                                      </p:cBhvr>
                                      <p:to x="100000" y="80000"/>
                                    </p:animScale>
                                    <p:animScale>
                                      <p:cBhvr>
                                        <p:cTn id="43" dur="166" decel="50000">
                                          <p:stCondLst>
                                            <p:cond delay="1338"/>
                                          </p:stCondLst>
                                        </p:cTn>
                                        <p:tgtEl>
                                          <p:spTgt spid="1026"/>
                                        </p:tgtEl>
                                      </p:cBhvr>
                                      <p:to x="100000" y="100000"/>
                                    </p:animScale>
                                    <p:animScale>
                                      <p:cBhvr>
                                        <p:cTn id="44" dur="26">
                                          <p:stCondLst>
                                            <p:cond delay="1642"/>
                                          </p:stCondLst>
                                        </p:cTn>
                                        <p:tgtEl>
                                          <p:spTgt spid="1026"/>
                                        </p:tgtEl>
                                      </p:cBhvr>
                                      <p:to x="100000" y="90000"/>
                                    </p:animScale>
                                    <p:animScale>
                                      <p:cBhvr>
                                        <p:cTn id="45" dur="166" decel="50000">
                                          <p:stCondLst>
                                            <p:cond delay="1668"/>
                                          </p:stCondLst>
                                        </p:cTn>
                                        <p:tgtEl>
                                          <p:spTgt spid="1026"/>
                                        </p:tgtEl>
                                      </p:cBhvr>
                                      <p:to x="100000" y="100000"/>
                                    </p:animScale>
                                    <p:animScale>
                                      <p:cBhvr>
                                        <p:cTn id="46" dur="26">
                                          <p:stCondLst>
                                            <p:cond delay="1808"/>
                                          </p:stCondLst>
                                        </p:cTn>
                                        <p:tgtEl>
                                          <p:spTgt spid="1026"/>
                                        </p:tgtEl>
                                      </p:cBhvr>
                                      <p:to x="100000" y="95000"/>
                                    </p:animScale>
                                    <p:animScale>
                                      <p:cBhvr>
                                        <p:cTn id="47"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8" fill="hold" display="0">
                  <p:stCondLst>
                    <p:cond delay="indefinite"/>
                  </p:stCondLst>
                  <p:endCondLst>
                    <p:cond evt="onStopAudio" delay="0">
                      <p:tgtEl>
                        <p:sldTgt/>
                      </p:tgtEl>
                    </p:cond>
                  </p:endCondLst>
                </p:cTn>
                <p:tgtEl>
                  <p:spTgt spid="3"/>
                </p:tgtEl>
              </p:cMediaNode>
            </p:audio>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52400"/>
            <a:ext cx="9296400" cy="6858000"/>
          </a:xfrm>
        </p:spPr>
      </p:pic>
      <p:sp>
        <p:nvSpPr>
          <p:cNvPr id="8" name="Rectangle 7"/>
          <p:cNvSpPr/>
          <p:nvPr/>
        </p:nvSpPr>
        <p:spPr>
          <a:xfrm>
            <a:off x="228600" y="172178"/>
            <a:ext cx="845820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dirty="0">
                <a:solidFill>
                  <a:srgbClr val="FF0000"/>
                </a:solidFill>
                <a:latin typeface="Times New Roman" pitchFamily="18" charset="0"/>
                <a:cs typeface="Times New Roman" pitchFamily="18" charset="0"/>
              </a:rPr>
              <a:t>Và dưới đây là những bộ phận trên cơ thể phải dạy trẻ gọi đúng tên: miệng, ngực, dương vật, âm đạo, mông.</a:t>
            </a:r>
          </a:p>
          <a:p>
            <a:pPr algn="ctr"/>
            <a:endParaRPr lang="en-US" sz="2400" i="1" dirty="0">
              <a:solidFill>
                <a:srgbClr val="00B0F0"/>
              </a:solidFill>
              <a:latin typeface="Times New Roman" pitchFamily="18" charset="0"/>
              <a:cs typeface="Times New Roman" pitchFamily="18" charset="0"/>
            </a:endParaRPr>
          </a:p>
        </p:txBody>
      </p:sp>
      <p:pic>
        <p:nvPicPr>
          <p:cNvPr id="2050" name="Picture 2" descr="C:\Users\mt\Desktop\anh bắt cóc\xamhai3-072039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074884"/>
            <a:ext cx="62865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410461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down)">
                                      <p:cBhvr>
                                        <p:cTn id="29" dur="580">
                                          <p:stCondLst>
                                            <p:cond delay="0"/>
                                          </p:stCondLst>
                                        </p:cTn>
                                        <p:tgtEl>
                                          <p:spTgt spid="2050"/>
                                        </p:tgtEl>
                                      </p:cBhvr>
                                    </p:animEffect>
                                    <p:anim calcmode="lin" valueType="num">
                                      <p:cBhvr>
                                        <p:cTn id="30"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5" dur="26">
                                          <p:stCondLst>
                                            <p:cond delay="650"/>
                                          </p:stCondLst>
                                        </p:cTn>
                                        <p:tgtEl>
                                          <p:spTgt spid="2050"/>
                                        </p:tgtEl>
                                      </p:cBhvr>
                                      <p:to x="100000" y="60000"/>
                                    </p:animScale>
                                    <p:animScale>
                                      <p:cBhvr>
                                        <p:cTn id="36" dur="166" decel="50000">
                                          <p:stCondLst>
                                            <p:cond delay="676"/>
                                          </p:stCondLst>
                                        </p:cTn>
                                        <p:tgtEl>
                                          <p:spTgt spid="2050"/>
                                        </p:tgtEl>
                                      </p:cBhvr>
                                      <p:to x="100000" y="100000"/>
                                    </p:animScale>
                                    <p:animScale>
                                      <p:cBhvr>
                                        <p:cTn id="37" dur="26">
                                          <p:stCondLst>
                                            <p:cond delay="1312"/>
                                          </p:stCondLst>
                                        </p:cTn>
                                        <p:tgtEl>
                                          <p:spTgt spid="2050"/>
                                        </p:tgtEl>
                                      </p:cBhvr>
                                      <p:to x="100000" y="80000"/>
                                    </p:animScale>
                                    <p:animScale>
                                      <p:cBhvr>
                                        <p:cTn id="38" dur="166" decel="50000">
                                          <p:stCondLst>
                                            <p:cond delay="1338"/>
                                          </p:stCondLst>
                                        </p:cTn>
                                        <p:tgtEl>
                                          <p:spTgt spid="2050"/>
                                        </p:tgtEl>
                                      </p:cBhvr>
                                      <p:to x="100000" y="100000"/>
                                    </p:animScale>
                                    <p:animScale>
                                      <p:cBhvr>
                                        <p:cTn id="39" dur="26">
                                          <p:stCondLst>
                                            <p:cond delay="1642"/>
                                          </p:stCondLst>
                                        </p:cTn>
                                        <p:tgtEl>
                                          <p:spTgt spid="2050"/>
                                        </p:tgtEl>
                                      </p:cBhvr>
                                      <p:to x="100000" y="90000"/>
                                    </p:animScale>
                                    <p:animScale>
                                      <p:cBhvr>
                                        <p:cTn id="40" dur="166" decel="50000">
                                          <p:stCondLst>
                                            <p:cond delay="1668"/>
                                          </p:stCondLst>
                                        </p:cTn>
                                        <p:tgtEl>
                                          <p:spTgt spid="2050"/>
                                        </p:tgtEl>
                                      </p:cBhvr>
                                      <p:to x="100000" y="100000"/>
                                    </p:animScale>
                                    <p:animScale>
                                      <p:cBhvr>
                                        <p:cTn id="41" dur="26">
                                          <p:stCondLst>
                                            <p:cond delay="1808"/>
                                          </p:stCondLst>
                                        </p:cTn>
                                        <p:tgtEl>
                                          <p:spTgt spid="2050"/>
                                        </p:tgtEl>
                                      </p:cBhvr>
                                      <p:to x="100000" y="95000"/>
                                    </p:animScale>
                                    <p:animScale>
                                      <p:cBhvr>
                                        <p:cTn id="42"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3"/>
                </p:tgtEl>
              </p:cMediaNode>
            </p:audio>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9144000" cy="7010400"/>
          </a:xfrm>
        </p:spPr>
      </p:pic>
      <p:sp>
        <p:nvSpPr>
          <p:cNvPr id="5" name="Rectangle 4"/>
          <p:cNvSpPr/>
          <p:nvPr/>
        </p:nvSpPr>
        <p:spPr>
          <a:xfrm>
            <a:off x="228600" y="153650"/>
            <a:ext cx="8458200"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dirty="0">
                <a:solidFill>
                  <a:srgbClr val="7030A0"/>
                </a:solidFill>
                <a:latin typeface="Times New Roman" pitchFamily="18" charset="0"/>
                <a:cs typeface="Times New Roman" pitchFamily="18" charset="0"/>
              </a:rPr>
              <a:t>Dạy trẻ gọi tên chính xác các bộ phận vùng kín chính là một cách để bảo vệ trẻ vì:</a:t>
            </a:r>
          </a:p>
          <a:p>
            <a:pPr algn="ctr"/>
            <a:endParaRPr lang="en-US" sz="2400" i="1" dirty="0">
              <a:solidFill>
                <a:srgbClr val="00B0F0"/>
              </a:solidFill>
              <a:latin typeface="Times New Roman" pitchFamily="18" charset="0"/>
              <a:cs typeface="Times New Roman" pitchFamily="18" charset="0"/>
            </a:endParaRPr>
          </a:p>
        </p:txBody>
      </p:sp>
      <p:sp>
        <p:nvSpPr>
          <p:cNvPr id="6" name="Rounded Rectangle 5"/>
          <p:cNvSpPr/>
          <p:nvPr/>
        </p:nvSpPr>
        <p:spPr>
          <a:xfrm>
            <a:off x="0" y="1600200"/>
            <a:ext cx="3048000" cy="5257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itchFamily="18" charset="0"/>
                <a:cs typeface="Times New Roman" pitchFamily="18" charset="0"/>
              </a:rPr>
              <a:t>Nếu đứa trẻ bị ai đó chạm vào vùng kín một cách không phù hợp bé có thể kể cho 1 người lớn đáng tin cậy của bé một cách chính xác. Từ đó người lớn sẽ quan tâm và có biện pháp ngăn ngừa kịp thời.</a:t>
            </a:r>
          </a:p>
        </p:txBody>
      </p:sp>
      <p:sp>
        <p:nvSpPr>
          <p:cNvPr id="7" name="Rounded Rectangle 6"/>
          <p:cNvSpPr/>
          <p:nvPr/>
        </p:nvSpPr>
        <p:spPr>
          <a:xfrm>
            <a:off x="3048000" y="1600200"/>
            <a:ext cx="2971800" cy="5410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i="1" dirty="0">
                <a:solidFill>
                  <a:srgbClr val="7030A0"/>
                </a:solidFill>
                <a:latin typeface="Times New Roman" pitchFamily="18" charset="0"/>
                <a:cs typeface="Times New Roman" pitchFamily="18" charset="0"/>
              </a:rPr>
              <a:t>Nếu đứa trẻ nói với kẻ có ý định xấu: “ dừng lại ngay không được chạm vào âm đạo của tôi” kẻ đó biết rằng bé đã được trang bị kiến thức an toàn cơ thể, một đứa trẻ hiểu biết sẽ có ít nguy cơ chở thành mục tiêu của những kẻ xâm hại</a:t>
            </a:r>
          </a:p>
        </p:txBody>
      </p:sp>
      <p:sp>
        <p:nvSpPr>
          <p:cNvPr id="9" name="Rounded Rectangle 8"/>
          <p:cNvSpPr/>
          <p:nvPr/>
        </p:nvSpPr>
        <p:spPr>
          <a:xfrm>
            <a:off x="6067816" y="1600200"/>
            <a:ext cx="3048000" cy="5410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itchFamily="18" charset="0"/>
                <a:cs typeface="Times New Roman" pitchFamily="18" charset="0"/>
              </a:rPr>
              <a:t>Gọi tên chính xác các bộ phận riêng tư trên cơ thể ngay từ đầu giúp bố mẹ dễ dàng giải thích cho trẻ hiểu sự thay đổi trên cơ thể trẻ khi bước vào giai đoạn dậy thì, trẻ sẽ không còn e ngại hay lúng túng nào nữa mà cởi mở tâm sự với bố mẹ về những thay đổi của bản thân.</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19739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3"/>
                </p:tgtEl>
              </p:cMediaNode>
            </p:audio>
          </p:childTnLst>
        </p:cTn>
      </p:par>
    </p:tnLst>
    <p:bldLst>
      <p:bldP spid="5" grpId="0"/>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6701" y="-25052"/>
            <a:ext cx="9144000" cy="7010400"/>
          </a:xfrm>
        </p:spPr>
      </p:pic>
      <p:sp>
        <p:nvSpPr>
          <p:cNvPr id="8" name="Rectangle 7"/>
          <p:cNvSpPr/>
          <p:nvPr/>
        </p:nvSpPr>
        <p:spPr>
          <a:xfrm>
            <a:off x="2667000" y="2971800"/>
            <a:ext cx="5029200" cy="2862322"/>
          </a:xfrm>
          <a:prstGeom prst="rect">
            <a:avLst/>
          </a:prstGeom>
        </p:spPr>
        <p:txBody>
          <a:bodyPr wrap="square">
            <a:spAutoFit/>
          </a:bodyPr>
          <a:lstStyle/>
          <a:p>
            <a:pPr lvl="0" algn="ctr"/>
            <a:r>
              <a:rPr lang="en-US" sz="3600" b="1" i="1" dirty="0">
                <a:solidFill>
                  <a:srgbClr val="FF0000"/>
                </a:solidFill>
                <a:latin typeface="Times New Roman" pitchFamily="18" charset="0"/>
                <a:cs typeface="Times New Roman" pitchFamily="18" charset="0"/>
              </a:rPr>
              <a:t>Do đó việc sử dụng thuật ngữ chính xác gọi tên “ các bộ phận riêng tư” sẽ giúp các em bảo vệ nạn xâm hại trẻ em.</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3441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3"/>
                </p:tgtEl>
              </p:cMediaNode>
            </p:audio>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9144000" cy="7010400"/>
          </a:xfrm>
        </p:spPr>
      </p:pic>
      <p:sp>
        <p:nvSpPr>
          <p:cNvPr id="7" name="Rounded Rectangle 6"/>
          <p:cNvSpPr/>
          <p:nvPr/>
        </p:nvSpPr>
        <p:spPr>
          <a:xfrm>
            <a:off x="1600200" y="30271"/>
            <a:ext cx="64770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Dạy trẻ quy tắc 5 ngón tay</a:t>
            </a:r>
          </a:p>
        </p:txBody>
      </p:sp>
      <p:sp>
        <p:nvSpPr>
          <p:cNvPr id="9" name="Rounded Rectangle 8"/>
          <p:cNvSpPr/>
          <p:nvPr/>
        </p:nvSpPr>
        <p:spPr>
          <a:xfrm>
            <a:off x="1143000" y="1562100"/>
            <a:ext cx="8077200" cy="1295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FF0000"/>
                </a:solidFill>
              </a:rPr>
              <a:t>Ngón cái </a:t>
            </a:r>
            <a:r>
              <a:rPr lang="en-US" i="1" dirty="0">
                <a:solidFill>
                  <a:srgbClr val="FF0000"/>
                </a:solidFill>
              </a:rPr>
              <a:t>: </a:t>
            </a:r>
            <a:r>
              <a:rPr lang="en-US" b="1" i="1" dirty="0">
                <a:solidFill>
                  <a:schemeClr val="tx1"/>
                </a:solidFill>
              </a:rPr>
              <a:t>ngần mình nhất tượng trưng cho những người thân ruột thịt trong gia đình như ông bà bố mẹ, anh chị em ruột. Bé có thể ôm hôn những người này hoặc đồng ý để các thành viên trong nhà ôm hôn và tắm rửa cho bé khi bé còn nhỏ, nhưng khi dã lớn bé sẽ tự tắm và thay quần áo trong phòng kín</a:t>
            </a:r>
          </a:p>
        </p:txBody>
      </p:sp>
      <p:sp>
        <p:nvSpPr>
          <p:cNvPr id="3" name="Right Arrow 2"/>
          <p:cNvSpPr/>
          <p:nvPr/>
        </p:nvSpPr>
        <p:spPr>
          <a:xfrm>
            <a:off x="0" y="1778696"/>
            <a:ext cx="1115860" cy="914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Times New Roman" pitchFamily="18" charset="0"/>
                <a:cs typeface="Times New Roman" pitchFamily="18" charset="0"/>
              </a:rPr>
              <a:t>1</a:t>
            </a:r>
          </a:p>
        </p:txBody>
      </p:sp>
      <p:pic>
        <p:nvPicPr>
          <p:cNvPr id="1026" name="Picture 2" descr="C:\Users\mt\Desktop\anh bắt cóc\cha-m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3657599"/>
            <a:ext cx="4495800" cy="2644035"/>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67688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5"/>
                </p:tgtEl>
              </p:cMediaNode>
            </p:audio>
          </p:childTnLst>
        </p:cTn>
      </p:par>
    </p:tnLst>
    <p:bldLst>
      <p:bldP spid="7" grpId="0" animBg="1"/>
      <p:bldP spid="9"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9144000" cy="7010400"/>
          </a:xfrm>
        </p:spPr>
      </p:pic>
      <p:sp>
        <p:nvSpPr>
          <p:cNvPr id="8" name="Rounded Rectangle 7"/>
          <p:cNvSpPr/>
          <p:nvPr/>
        </p:nvSpPr>
        <p:spPr>
          <a:xfrm>
            <a:off x="1447800" y="381000"/>
            <a:ext cx="7620000" cy="1600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itchFamily="18" charset="0"/>
                <a:cs typeface="Times New Roman" pitchFamily="18" charset="0"/>
              </a:rPr>
              <a:t>Ngón trỏ: </a:t>
            </a:r>
            <a:r>
              <a:rPr lang="en-US" sz="2400" b="1" i="1" dirty="0">
                <a:solidFill>
                  <a:prstClr val="black"/>
                </a:solidFill>
                <a:latin typeface="Times New Roman" pitchFamily="18" charset="0"/>
                <a:cs typeface="Times New Roman" pitchFamily="18" charset="0"/>
              </a:rPr>
              <a:t>Tượng trưng cho thầy ô bạn bè ở trường lớp hoặc họ hàng của gia đình, những người này có thể nắm tay khoác vai hoặc chơi đùa. Nếu ai chạm vùng đồ bơi trễ hét to và ngọi.</a:t>
            </a:r>
          </a:p>
        </p:txBody>
      </p:sp>
      <p:sp>
        <p:nvSpPr>
          <p:cNvPr id="11" name="Right Arrow 10"/>
          <p:cNvSpPr/>
          <p:nvPr/>
        </p:nvSpPr>
        <p:spPr>
          <a:xfrm>
            <a:off x="0" y="838200"/>
            <a:ext cx="1447800"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2</a:t>
            </a:r>
          </a:p>
        </p:txBody>
      </p:sp>
      <p:pic>
        <p:nvPicPr>
          <p:cNvPr id="2050" name="Picture 2" descr="C:\Users\mt\Desktop\anh bắt cóc\26653585222978011578431798014439o_1612018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514600"/>
            <a:ext cx="4343400" cy="40671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t\Desktop\anh bắt cóc\images (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514601"/>
            <a:ext cx="4648200" cy="4067174"/>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224536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051"/>
                                        </p:tgtEl>
                                        <p:attrNameLst>
                                          <p:attrName>style.visibility</p:attrName>
                                        </p:attrNameLst>
                                      </p:cBhvr>
                                      <p:to>
                                        <p:strVal val="visible"/>
                                      </p:to>
                                    </p:set>
                                    <p:animEffect transition="in" filter="wipe(down)">
                                      <p:cBhvr>
                                        <p:cTn id="29" dur="580">
                                          <p:stCondLst>
                                            <p:cond delay="0"/>
                                          </p:stCondLst>
                                        </p:cTn>
                                        <p:tgtEl>
                                          <p:spTgt spid="2051"/>
                                        </p:tgtEl>
                                      </p:cBhvr>
                                    </p:animEffect>
                                    <p:anim calcmode="lin" valueType="num">
                                      <p:cBhvr>
                                        <p:cTn id="30"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35" dur="26">
                                          <p:stCondLst>
                                            <p:cond delay="650"/>
                                          </p:stCondLst>
                                        </p:cTn>
                                        <p:tgtEl>
                                          <p:spTgt spid="2051"/>
                                        </p:tgtEl>
                                      </p:cBhvr>
                                      <p:to x="100000" y="60000"/>
                                    </p:animScale>
                                    <p:animScale>
                                      <p:cBhvr>
                                        <p:cTn id="36" dur="166" decel="50000">
                                          <p:stCondLst>
                                            <p:cond delay="676"/>
                                          </p:stCondLst>
                                        </p:cTn>
                                        <p:tgtEl>
                                          <p:spTgt spid="2051"/>
                                        </p:tgtEl>
                                      </p:cBhvr>
                                      <p:to x="100000" y="100000"/>
                                    </p:animScale>
                                    <p:animScale>
                                      <p:cBhvr>
                                        <p:cTn id="37" dur="26">
                                          <p:stCondLst>
                                            <p:cond delay="1312"/>
                                          </p:stCondLst>
                                        </p:cTn>
                                        <p:tgtEl>
                                          <p:spTgt spid="2051"/>
                                        </p:tgtEl>
                                      </p:cBhvr>
                                      <p:to x="100000" y="80000"/>
                                    </p:animScale>
                                    <p:animScale>
                                      <p:cBhvr>
                                        <p:cTn id="38" dur="166" decel="50000">
                                          <p:stCondLst>
                                            <p:cond delay="1338"/>
                                          </p:stCondLst>
                                        </p:cTn>
                                        <p:tgtEl>
                                          <p:spTgt spid="2051"/>
                                        </p:tgtEl>
                                      </p:cBhvr>
                                      <p:to x="100000" y="100000"/>
                                    </p:animScale>
                                    <p:animScale>
                                      <p:cBhvr>
                                        <p:cTn id="39" dur="26">
                                          <p:stCondLst>
                                            <p:cond delay="1642"/>
                                          </p:stCondLst>
                                        </p:cTn>
                                        <p:tgtEl>
                                          <p:spTgt spid="2051"/>
                                        </p:tgtEl>
                                      </p:cBhvr>
                                      <p:to x="100000" y="90000"/>
                                    </p:animScale>
                                    <p:animScale>
                                      <p:cBhvr>
                                        <p:cTn id="40" dur="166" decel="50000">
                                          <p:stCondLst>
                                            <p:cond delay="1668"/>
                                          </p:stCondLst>
                                        </p:cTn>
                                        <p:tgtEl>
                                          <p:spTgt spid="2051"/>
                                        </p:tgtEl>
                                      </p:cBhvr>
                                      <p:to x="100000" y="100000"/>
                                    </p:animScale>
                                    <p:animScale>
                                      <p:cBhvr>
                                        <p:cTn id="41" dur="26">
                                          <p:stCondLst>
                                            <p:cond delay="1808"/>
                                          </p:stCondLst>
                                        </p:cTn>
                                        <p:tgtEl>
                                          <p:spTgt spid="2051"/>
                                        </p:tgtEl>
                                      </p:cBhvr>
                                      <p:to x="100000" y="95000"/>
                                    </p:animScale>
                                    <p:animScale>
                                      <p:cBhvr>
                                        <p:cTn id="42" dur="166" decel="50000">
                                          <p:stCondLst>
                                            <p:cond delay="1834"/>
                                          </p:stCondLst>
                                        </p:cTn>
                                        <p:tgtEl>
                                          <p:spTgt spid="2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3"/>
                </p:tgtEl>
              </p:cMediaNode>
            </p:audio>
          </p:childTnLst>
        </p:cTn>
      </p:par>
    </p:tnLst>
    <p:bldLst>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9144000" cy="7010400"/>
          </a:xfrm>
        </p:spPr>
      </p:pic>
      <p:sp>
        <p:nvSpPr>
          <p:cNvPr id="9" name="Rounded Rectangle 8"/>
          <p:cNvSpPr/>
          <p:nvPr/>
        </p:nvSpPr>
        <p:spPr>
          <a:xfrm>
            <a:off x="990600" y="449893"/>
            <a:ext cx="8077200" cy="1295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FF0000"/>
                </a:solidFill>
              </a:rPr>
              <a:t>Ngón giữa  </a:t>
            </a:r>
            <a:r>
              <a:rPr lang="en-US" i="1" dirty="0">
                <a:solidFill>
                  <a:srgbClr val="FF0000"/>
                </a:solidFill>
              </a:rPr>
              <a:t>: </a:t>
            </a:r>
            <a:r>
              <a:rPr lang="en-US" b="1" i="1" dirty="0">
                <a:solidFill>
                  <a:prstClr val="black"/>
                </a:solidFill>
              </a:rPr>
              <a:t>Người quen biết nhưng ít khi gặp như hàng xóm, bạn bè của cha mẹ, những người này bé chỉ nên bắt tay cười và chào hỏi.</a:t>
            </a:r>
          </a:p>
        </p:txBody>
      </p:sp>
      <p:sp>
        <p:nvSpPr>
          <p:cNvPr id="3" name="Right Arrow 2"/>
          <p:cNvSpPr/>
          <p:nvPr/>
        </p:nvSpPr>
        <p:spPr>
          <a:xfrm>
            <a:off x="-5741" y="640393"/>
            <a:ext cx="990600" cy="9144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3</a:t>
            </a:r>
          </a:p>
        </p:txBody>
      </p:sp>
      <p:pic>
        <p:nvPicPr>
          <p:cNvPr id="3074" name="Picture 2" descr="C:\Users\mt\Desktop\anh bắt cóc\images (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565846"/>
            <a:ext cx="4891088" cy="399573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224536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heel(1)">
                                      <p:cBhvr>
                                        <p:cTn id="1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img_5dfdb01136a90.jpg"/>
          <p:cNvPicPr>
            <a:picLocks noGrp="1" noChangeAspect="1"/>
          </p:cNvPicPr>
          <p:nvPr>
            <p:ph idx="1"/>
          </p:nvPr>
        </p:nvPicPr>
        <p:blipFill>
          <a:blip r:embed="rId5"/>
          <a:stretch>
            <a:fillRect/>
          </a:stretch>
        </p:blipFill>
        <p:spPr>
          <a:xfrm>
            <a:off x="71426" y="47231"/>
            <a:ext cx="9372600" cy="6858000"/>
          </a:xfrm>
        </p:spPr>
      </p:pic>
      <p:sp>
        <p:nvSpPr>
          <p:cNvPr id="11" name="Rectangle 10"/>
          <p:cNvSpPr/>
          <p:nvPr/>
        </p:nvSpPr>
        <p:spPr>
          <a:xfrm>
            <a:off x="828652" y="2211050"/>
            <a:ext cx="7858148"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Dạy trẻ kỹ năng phòng tránh bị xâm hại</a:t>
            </a:r>
            <a:endParaRPr lang="en-US" sz="4400" b="1" cap="none" spc="50" dirty="0">
              <a:ln w="11430"/>
              <a:solidFill>
                <a:srgbClr val="C00000"/>
              </a:solidFill>
              <a:effectLst>
                <a:outerShdw blurRad="76200" dist="50800" dir="5400000" algn="tl" rotWithShape="0">
                  <a:srgbClr val="000000">
                    <a:alpha val="65000"/>
                  </a:srgbClr>
                </a:outerShdw>
              </a:effectLst>
            </a:endParaRPr>
          </a:p>
        </p:txBody>
      </p:sp>
      <p:sp>
        <p:nvSpPr>
          <p:cNvPr id="12" name="Rectangle 11"/>
          <p:cNvSpPr/>
          <p:nvPr/>
        </p:nvSpPr>
        <p:spPr>
          <a:xfrm>
            <a:off x="430060" y="4180820"/>
            <a:ext cx="785814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Họ tên giáo </a:t>
            </a:r>
            <a:r>
              <a:rPr lang="en-US" sz="2800" b="1" spc="50" dirty="0" err="1">
                <a:ln w="11430"/>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viên</a:t>
            </a:r>
            <a:r>
              <a:rPr lang="en-US" sz="2800" b="1" spc="50" dirty="0">
                <a:ln w="11430"/>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spc="50" dirty="0" err="1">
                <a:ln w="11430"/>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Nguyên</a:t>
            </a:r>
            <a:r>
              <a:rPr lang="en-US" sz="2800" b="1" spc="50" dirty="0">
                <a:ln w="11430"/>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spc="50" dirty="0" err="1">
                <a:ln w="11430"/>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Thị</a:t>
            </a:r>
            <a:r>
              <a:rPr lang="en-US" sz="2800" b="1" spc="50" dirty="0">
                <a:ln w="11430"/>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Kim Dung</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9144000" cy="7010400"/>
          </a:xfrm>
        </p:spPr>
      </p:pic>
      <p:sp>
        <p:nvSpPr>
          <p:cNvPr id="8" name="Rounded Rectangle 7"/>
          <p:cNvSpPr/>
          <p:nvPr/>
        </p:nvSpPr>
        <p:spPr>
          <a:xfrm>
            <a:off x="1066800" y="990600"/>
            <a:ext cx="8077200" cy="1371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FF0000"/>
                </a:solidFill>
              </a:rPr>
              <a:t>Ngón Áp út:Người quen của gia đình mà bé mới gặp lần đầu.với những người này bé chỉ lên dừng lại ở mức vẫy tay hoặc cúi đầu chào.</a:t>
            </a:r>
            <a:endParaRPr lang="en-US" b="1" i="1" dirty="0">
              <a:solidFill>
                <a:prstClr val="black"/>
              </a:solidFill>
              <a:latin typeface="Times New Roman" pitchFamily="18" charset="0"/>
              <a:cs typeface="Times New Roman" pitchFamily="18" charset="0"/>
            </a:endParaRPr>
          </a:p>
        </p:txBody>
      </p:sp>
      <p:sp>
        <p:nvSpPr>
          <p:cNvPr id="11" name="Right Arrow 10"/>
          <p:cNvSpPr/>
          <p:nvPr/>
        </p:nvSpPr>
        <p:spPr>
          <a:xfrm>
            <a:off x="38622" y="1063668"/>
            <a:ext cx="990600" cy="914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4</a:t>
            </a:r>
          </a:p>
        </p:txBody>
      </p:sp>
      <p:pic>
        <p:nvPicPr>
          <p:cNvPr id="4098" name="Picture 2" descr="C:\Users\mt\Desktop\anh bắt cóc\3923_dayt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1597" y="3124200"/>
            <a:ext cx="5791200" cy="332422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2245366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down)">
                                      <p:cBhvr>
                                        <p:cTn id="22" dur="580">
                                          <p:stCondLst>
                                            <p:cond delay="0"/>
                                          </p:stCondLst>
                                        </p:cTn>
                                        <p:tgtEl>
                                          <p:spTgt spid="4098"/>
                                        </p:tgtEl>
                                      </p:cBhvr>
                                    </p:animEffect>
                                    <p:anim calcmode="lin" valueType="num">
                                      <p:cBhvr>
                                        <p:cTn id="23"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8" dur="26">
                                          <p:stCondLst>
                                            <p:cond delay="650"/>
                                          </p:stCondLst>
                                        </p:cTn>
                                        <p:tgtEl>
                                          <p:spTgt spid="4098"/>
                                        </p:tgtEl>
                                      </p:cBhvr>
                                      <p:to x="100000" y="60000"/>
                                    </p:animScale>
                                    <p:animScale>
                                      <p:cBhvr>
                                        <p:cTn id="29" dur="166" decel="50000">
                                          <p:stCondLst>
                                            <p:cond delay="676"/>
                                          </p:stCondLst>
                                        </p:cTn>
                                        <p:tgtEl>
                                          <p:spTgt spid="4098"/>
                                        </p:tgtEl>
                                      </p:cBhvr>
                                      <p:to x="100000" y="100000"/>
                                    </p:animScale>
                                    <p:animScale>
                                      <p:cBhvr>
                                        <p:cTn id="30" dur="26">
                                          <p:stCondLst>
                                            <p:cond delay="1312"/>
                                          </p:stCondLst>
                                        </p:cTn>
                                        <p:tgtEl>
                                          <p:spTgt spid="4098"/>
                                        </p:tgtEl>
                                      </p:cBhvr>
                                      <p:to x="100000" y="80000"/>
                                    </p:animScale>
                                    <p:animScale>
                                      <p:cBhvr>
                                        <p:cTn id="31" dur="166" decel="50000">
                                          <p:stCondLst>
                                            <p:cond delay="1338"/>
                                          </p:stCondLst>
                                        </p:cTn>
                                        <p:tgtEl>
                                          <p:spTgt spid="4098"/>
                                        </p:tgtEl>
                                      </p:cBhvr>
                                      <p:to x="100000" y="100000"/>
                                    </p:animScale>
                                    <p:animScale>
                                      <p:cBhvr>
                                        <p:cTn id="32" dur="26">
                                          <p:stCondLst>
                                            <p:cond delay="1642"/>
                                          </p:stCondLst>
                                        </p:cTn>
                                        <p:tgtEl>
                                          <p:spTgt spid="4098"/>
                                        </p:tgtEl>
                                      </p:cBhvr>
                                      <p:to x="100000" y="90000"/>
                                    </p:animScale>
                                    <p:animScale>
                                      <p:cBhvr>
                                        <p:cTn id="33" dur="166" decel="50000">
                                          <p:stCondLst>
                                            <p:cond delay="1668"/>
                                          </p:stCondLst>
                                        </p:cTn>
                                        <p:tgtEl>
                                          <p:spTgt spid="4098"/>
                                        </p:tgtEl>
                                      </p:cBhvr>
                                      <p:to x="100000" y="100000"/>
                                    </p:animScale>
                                    <p:animScale>
                                      <p:cBhvr>
                                        <p:cTn id="34" dur="26">
                                          <p:stCondLst>
                                            <p:cond delay="1808"/>
                                          </p:stCondLst>
                                        </p:cTn>
                                        <p:tgtEl>
                                          <p:spTgt spid="4098"/>
                                        </p:tgtEl>
                                      </p:cBhvr>
                                      <p:to x="100000" y="95000"/>
                                    </p:animScale>
                                    <p:animScale>
                                      <p:cBhvr>
                                        <p:cTn id="35"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3"/>
                </p:tgtEl>
              </p:cMediaNode>
            </p:audio>
          </p:childTnLst>
        </p:cTn>
      </p:par>
    </p:tnLst>
    <p:bldLst>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9144000" cy="7010400"/>
          </a:xfrm>
        </p:spPr>
      </p:pic>
      <p:sp>
        <p:nvSpPr>
          <p:cNvPr id="8" name="Rounded Rectangle 7"/>
          <p:cNvSpPr/>
          <p:nvPr/>
        </p:nvSpPr>
        <p:spPr>
          <a:xfrm>
            <a:off x="1066800" y="990600"/>
            <a:ext cx="8077200" cy="1371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FF0000"/>
                </a:solidFill>
                <a:latin typeface="Times New Roman" pitchFamily="18" charset="0"/>
                <a:cs typeface="Times New Roman" pitchFamily="18" charset="0"/>
              </a:rPr>
              <a:t>Ngón út: </a:t>
            </a:r>
            <a:r>
              <a:rPr lang="en-US" b="1" i="1" dirty="0">
                <a:solidFill>
                  <a:prstClr val="black"/>
                </a:solidFill>
                <a:latin typeface="Times New Roman" pitchFamily="18" charset="0"/>
                <a:cs typeface="Times New Roman" pitchFamily="18" charset="0"/>
              </a:rPr>
              <a:t>Ngón tay xa bé nhất thể hiện cho những người hoàn toàn xa lạ hoặc người có cử chỉ thân mật quá mức , khiến bé thấy lo sợ, bất an, với những người này bé hoàn toàn có thể bỏ chạy, hét to, khóc... để thông báo cho mọi người xung quanh.</a:t>
            </a:r>
          </a:p>
        </p:txBody>
      </p:sp>
      <p:sp>
        <p:nvSpPr>
          <p:cNvPr id="11" name="Right Arrow 10"/>
          <p:cNvSpPr/>
          <p:nvPr/>
        </p:nvSpPr>
        <p:spPr>
          <a:xfrm>
            <a:off x="21921" y="1219200"/>
            <a:ext cx="990600"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5</a:t>
            </a:r>
          </a:p>
        </p:txBody>
      </p:sp>
      <p:pic>
        <p:nvPicPr>
          <p:cNvPr id="5122" name="Picture 2" descr="C:\Users\mt\Desktop\anh bắt cóc\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048000"/>
            <a:ext cx="45720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2245366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ipe(down)">
                                      <p:cBhvr>
                                        <p:cTn id="23" dur="580">
                                          <p:stCondLst>
                                            <p:cond delay="0"/>
                                          </p:stCondLst>
                                        </p:cTn>
                                        <p:tgtEl>
                                          <p:spTgt spid="5122"/>
                                        </p:tgtEl>
                                      </p:cBhvr>
                                    </p:animEffect>
                                    <p:anim calcmode="lin" valueType="num">
                                      <p:cBhvr>
                                        <p:cTn id="24"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9" dur="26">
                                          <p:stCondLst>
                                            <p:cond delay="650"/>
                                          </p:stCondLst>
                                        </p:cTn>
                                        <p:tgtEl>
                                          <p:spTgt spid="5122"/>
                                        </p:tgtEl>
                                      </p:cBhvr>
                                      <p:to x="100000" y="60000"/>
                                    </p:animScale>
                                    <p:animScale>
                                      <p:cBhvr>
                                        <p:cTn id="30" dur="166" decel="50000">
                                          <p:stCondLst>
                                            <p:cond delay="676"/>
                                          </p:stCondLst>
                                        </p:cTn>
                                        <p:tgtEl>
                                          <p:spTgt spid="5122"/>
                                        </p:tgtEl>
                                      </p:cBhvr>
                                      <p:to x="100000" y="100000"/>
                                    </p:animScale>
                                    <p:animScale>
                                      <p:cBhvr>
                                        <p:cTn id="31" dur="26">
                                          <p:stCondLst>
                                            <p:cond delay="1312"/>
                                          </p:stCondLst>
                                        </p:cTn>
                                        <p:tgtEl>
                                          <p:spTgt spid="5122"/>
                                        </p:tgtEl>
                                      </p:cBhvr>
                                      <p:to x="100000" y="80000"/>
                                    </p:animScale>
                                    <p:animScale>
                                      <p:cBhvr>
                                        <p:cTn id="32" dur="166" decel="50000">
                                          <p:stCondLst>
                                            <p:cond delay="1338"/>
                                          </p:stCondLst>
                                        </p:cTn>
                                        <p:tgtEl>
                                          <p:spTgt spid="5122"/>
                                        </p:tgtEl>
                                      </p:cBhvr>
                                      <p:to x="100000" y="100000"/>
                                    </p:animScale>
                                    <p:animScale>
                                      <p:cBhvr>
                                        <p:cTn id="33" dur="26">
                                          <p:stCondLst>
                                            <p:cond delay="1642"/>
                                          </p:stCondLst>
                                        </p:cTn>
                                        <p:tgtEl>
                                          <p:spTgt spid="5122"/>
                                        </p:tgtEl>
                                      </p:cBhvr>
                                      <p:to x="100000" y="90000"/>
                                    </p:animScale>
                                    <p:animScale>
                                      <p:cBhvr>
                                        <p:cTn id="34" dur="166" decel="50000">
                                          <p:stCondLst>
                                            <p:cond delay="1668"/>
                                          </p:stCondLst>
                                        </p:cTn>
                                        <p:tgtEl>
                                          <p:spTgt spid="5122"/>
                                        </p:tgtEl>
                                      </p:cBhvr>
                                      <p:to x="100000" y="100000"/>
                                    </p:animScale>
                                    <p:animScale>
                                      <p:cBhvr>
                                        <p:cTn id="35" dur="26">
                                          <p:stCondLst>
                                            <p:cond delay="1808"/>
                                          </p:stCondLst>
                                        </p:cTn>
                                        <p:tgtEl>
                                          <p:spTgt spid="5122"/>
                                        </p:tgtEl>
                                      </p:cBhvr>
                                      <p:to x="100000" y="95000"/>
                                    </p:animScale>
                                    <p:animScale>
                                      <p:cBhvr>
                                        <p:cTn id="36"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3"/>
                </p:tgtEl>
              </p:cMediaNode>
            </p:audio>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9144000" cy="7010400"/>
          </a:xfrm>
        </p:spPr>
      </p:pic>
      <p:sp>
        <p:nvSpPr>
          <p:cNvPr id="5" name="Rectangle 4"/>
          <p:cNvSpPr/>
          <p:nvPr/>
        </p:nvSpPr>
        <p:spPr>
          <a:xfrm>
            <a:off x="304800" y="381000"/>
            <a:ext cx="845820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i="1" dirty="0">
                <a:latin typeface="Times New Roman" pitchFamily="18" charset="0"/>
                <a:cs typeface="Times New Roman" pitchFamily="18" charset="0"/>
              </a:rPr>
              <a:t>Bên cạnh đó trong các hoạt động dạy kỹ năng tôi thường xuyên xây dựng lên các tình huống đặt giả thiết cho trẻ như: Nếu ai đó cố tình nhìn,nói đụng chạm vào vùng kín của con hoặc yêu cầu con nhìn và đụng chạm vào vùng kín của họ thì các con sẽ làm gì?</a:t>
            </a:r>
          </a:p>
        </p:txBody>
      </p:sp>
      <p:sp>
        <p:nvSpPr>
          <p:cNvPr id="6" name="Rounded Rectangle 5"/>
          <p:cNvSpPr/>
          <p:nvPr/>
        </p:nvSpPr>
        <p:spPr>
          <a:xfrm>
            <a:off x="0" y="2743200"/>
            <a:ext cx="3048000" cy="4114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B050"/>
                </a:solidFill>
                <a:latin typeface="Times New Roman" pitchFamily="18" charset="0"/>
                <a:cs typeface="Times New Roman" pitchFamily="18" charset="0"/>
              </a:rPr>
              <a:t>Bước 1:</a:t>
            </a:r>
          </a:p>
          <a:p>
            <a:pPr algn="ctr"/>
            <a:r>
              <a:rPr lang="en-US" sz="2400" b="1" i="1" dirty="0">
                <a:solidFill>
                  <a:srgbClr val="00B050"/>
                </a:solidFill>
                <a:latin typeface="Times New Roman" pitchFamily="18" charset="0"/>
                <a:cs typeface="Times New Roman" pitchFamily="18" charset="0"/>
              </a:rPr>
              <a:t>Nói không, xua tay, cắn thật mạnh vào tay, vai kẻ xấu .</a:t>
            </a:r>
          </a:p>
        </p:txBody>
      </p:sp>
      <p:sp>
        <p:nvSpPr>
          <p:cNvPr id="7" name="Rounded Rectangle 6"/>
          <p:cNvSpPr/>
          <p:nvPr/>
        </p:nvSpPr>
        <p:spPr>
          <a:xfrm>
            <a:off x="3048000" y="2743200"/>
            <a:ext cx="2971800" cy="4267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i="1" dirty="0">
                <a:solidFill>
                  <a:schemeClr val="tx1"/>
                </a:solidFill>
                <a:latin typeface="Times New Roman" pitchFamily="18" charset="0"/>
                <a:cs typeface="Times New Roman" pitchFamily="18" charset="0"/>
              </a:rPr>
              <a:t>Bước 2:</a:t>
            </a:r>
          </a:p>
          <a:p>
            <a:pPr lvl="0" algn="ctr"/>
            <a:r>
              <a:rPr lang="en-US" sz="2400" b="1" i="1" dirty="0">
                <a:solidFill>
                  <a:schemeClr val="tx1"/>
                </a:solidFill>
                <a:latin typeface="Times New Roman" pitchFamily="18" charset="0"/>
                <a:cs typeface="Times New Roman" pitchFamily="18" charset="0"/>
              </a:rPr>
              <a:t>Bỏ chạy, chạy thật nhanh đến nơi đông người, đồng thời hô to để mọi người chú ý đến mình.</a:t>
            </a:r>
          </a:p>
        </p:txBody>
      </p:sp>
      <p:sp>
        <p:nvSpPr>
          <p:cNvPr id="8" name="Rounded Rectangle 7"/>
          <p:cNvSpPr/>
          <p:nvPr/>
        </p:nvSpPr>
        <p:spPr>
          <a:xfrm>
            <a:off x="6033370" y="2754682"/>
            <a:ext cx="2971800" cy="426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i="1" dirty="0">
                <a:solidFill>
                  <a:schemeClr val="tx1"/>
                </a:solidFill>
                <a:latin typeface="Times New Roman" pitchFamily="18" charset="0"/>
                <a:cs typeface="Times New Roman" pitchFamily="18" charset="0"/>
              </a:rPr>
              <a:t>Bước 3:</a:t>
            </a:r>
          </a:p>
          <a:p>
            <a:pPr lvl="0" algn="ctr"/>
            <a:r>
              <a:rPr lang="en-US" sz="2400" b="1" i="1" dirty="0">
                <a:solidFill>
                  <a:schemeClr val="tx1"/>
                </a:solidFill>
                <a:latin typeface="Times New Roman" pitchFamily="18" charset="0"/>
                <a:cs typeface="Times New Roman" pitchFamily="18" charset="0"/>
              </a:rPr>
              <a:t>Kể lại tất câu chuyện mà người xấu đã làm với con cho bố mẹ và những người con tin tưởng để người lớn kịp thời can thiệp và bảo vệ các con được an toàn hơn.</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65688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0" fill="hold" display="0">
                  <p:stCondLst>
                    <p:cond delay="indefinite"/>
                  </p:stCondLst>
                  <p:endCondLst>
                    <p:cond evt="onStopAudio" delay="0">
                      <p:tgtEl>
                        <p:sldTgt/>
                      </p:tgtEl>
                    </p:cond>
                  </p:endCondLst>
                </p:cTn>
                <p:tgtEl>
                  <p:spTgt spid="3"/>
                </p:tgtEl>
              </p:cMediaNode>
            </p:audio>
          </p:childTnLst>
        </p:cTn>
      </p:par>
    </p:tnLst>
    <p:bldLst>
      <p:bldP spid="5" grpId="0"/>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11" name="Content Placeholder 10"/>
          <p:cNvSpPr>
            <a:spLocks noGrp="1"/>
          </p:cNvSpPr>
          <p:nvPr>
            <p:ph sz="quarter" idx="4"/>
          </p:nvPr>
        </p:nvSpPr>
        <p:spPr/>
        <p:txBody>
          <a:bodyPr/>
          <a:lstStyle/>
          <a:p>
            <a:endParaRPr lang="en-US"/>
          </a:p>
        </p:txBody>
      </p:sp>
      <p:pic>
        <p:nvPicPr>
          <p:cNvPr id="4" name="Content Placeholder 3"/>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0" y="0"/>
            <a:ext cx="9144000" cy="6781800"/>
          </a:xfrm>
        </p:spPr>
      </p:pic>
      <p:sp>
        <p:nvSpPr>
          <p:cNvPr id="8" name="Rectangle 7"/>
          <p:cNvSpPr/>
          <p:nvPr/>
        </p:nvSpPr>
        <p:spPr>
          <a:xfrm>
            <a:off x="1600200" y="2362200"/>
            <a:ext cx="6019800" cy="1323439"/>
          </a:xfrm>
          <a:prstGeom prst="rect">
            <a:avLst/>
          </a:prstGeom>
        </p:spPr>
        <p:txBody>
          <a:bodyPr wrap="square">
            <a:spAutoFit/>
          </a:bodyPr>
          <a:lstStyle/>
          <a:p>
            <a:pPr algn="ctr"/>
            <a:r>
              <a:rPr lang="en-US" sz="4000" b="1" dirty="0">
                <a:solidFill>
                  <a:srgbClr val="FF0000"/>
                </a:solidFill>
                <a:latin typeface="Times New Roman" pitchFamily="18" charset="0"/>
                <a:cs typeface="Times New Roman" pitchFamily="18" charset="0"/>
              </a:rPr>
              <a:t>Hiệu quả của việc sử dụng biện pháp </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97433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6"/>
                </p:tgtEl>
              </p:cMediaNode>
            </p:audio>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9682809"/>
              </p:ext>
            </p:extLst>
          </p:nvPr>
        </p:nvGraphicFramePr>
        <p:xfrm>
          <a:off x="76201" y="1315233"/>
          <a:ext cx="9067799" cy="5390367"/>
        </p:xfrm>
        <a:graphic>
          <a:graphicData uri="http://schemas.openxmlformats.org/drawingml/2006/table">
            <a:tbl>
              <a:tblPr firstRow="1" firstCol="1" lastRow="1" lastCol="1" bandRow="1" bandCol="1"/>
              <a:tblGrid>
                <a:gridCol w="3938097">
                  <a:extLst>
                    <a:ext uri="{9D8B030D-6E8A-4147-A177-3AD203B41FA5}">
                      <a16:colId xmlns:a16="http://schemas.microsoft.com/office/drawing/2014/main" val="20000"/>
                    </a:ext>
                  </a:extLst>
                </a:gridCol>
                <a:gridCol w="936379">
                  <a:extLst>
                    <a:ext uri="{9D8B030D-6E8A-4147-A177-3AD203B41FA5}">
                      <a16:colId xmlns:a16="http://schemas.microsoft.com/office/drawing/2014/main" val="20001"/>
                    </a:ext>
                  </a:extLst>
                </a:gridCol>
                <a:gridCol w="975682">
                  <a:extLst>
                    <a:ext uri="{9D8B030D-6E8A-4147-A177-3AD203B41FA5}">
                      <a16:colId xmlns:a16="http://schemas.microsoft.com/office/drawing/2014/main" val="20002"/>
                    </a:ext>
                  </a:extLst>
                </a:gridCol>
                <a:gridCol w="972732">
                  <a:extLst>
                    <a:ext uri="{9D8B030D-6E8A-4147-A177-3AD203B41FA5}">
                      <a16:colId xmlns:a16="http://schemas.microsoft.com/office/drawing/2014/main" val="20003"/>
                    </a:ext>
                  </a:extLst>
                </a:gridCol>
                <a:gridCol w="1122454">
                  <a:extLst>
                    <a:ext uri="{9D8B030D-6E8A-4147-A177-3AD203B41FA5}">
                      <a16:colId xmlns:a16="http://schemas.microsoft.com/office/drawing/2014/main" val="20004"/>
                    </a:ext>
                  </a:extLst>
                </a:gridCol>
                <a:gridCol w="1028475">
                  <a:extLst>
                    <a:ext uri="{9D8B030D-6E8A-4147-A177-3AD203B41FA5}">
                      <a16:colId xmlns:a16="http://schemas.microsoft.com/office/drawing/2014/main" val="20005"/>
                    </a:ext>
                  </a:extLst>
                </a:gridCol>
                <a:gridCol w="93980">
                  <a:extLst>
                    <a:ext uri="{9D8B030D-6E8A-4147-A177-3AD203B41FA5}">
                      <a16:colId xmlns:a16="http://schemas.microsoft.com/office/drawing/2014/main" val="20006"/>
                    </a:ext>
                  </a:extLst>
                </a:gridCol>
              </a:tblGrid>
              <a:tr h="685800">
                <a:tc rowSpan="2">
                  <a:txBody>
                    <a:bodyPr/>
                    <a:lstStyle/>
                    <a:p>
                      <a:pPr marL="0" marR="0" algn="ctr">
                        <a:lnSpc>
                          <a:spcPct val="120000"/>
                        </a:lnSpc>
                        <a:spcBef>
                          <a:spcPts val="0"/>
                        </a:spcBef>
                        <a:spcAft>
                          <a:spcPts val="0"/>
                        </a:spcAft>
                      </a:pPr>
                      <a:r>
                        <a:rPr lang="pt-BR" sz="1400" b="1" dirty="0">
                          <a:solidFill>
                            <a:srgbClr val="000000"/>
                          </a:solidFill>
                          <a:effectLst/>
                          <a:latin typeface="Times New Roman"/>
                          <a:ea typeface="Times New Roman"/>
                          <a:cs typeface="Times New Roman"/>
                        </a:rPr>
                        <a:t> </a:t>
                      </a:r>
                      <a:endParaRPr lang="en-US" sz="1100" dirty="0">
                        <a:effectLst/>
                        <a:latin typeface="Arial"/>
                        <a:ea typeface="Arial"/>
                        <a:cs typeface="Times New Roman"/>
                      </a:endParaRPr>
                    </a:p>
                    <a:p>
                      <a:pPr marL="0" marR="0" algn="ctr">
                        <a:lnSpc>
                          <a:spcPct val="120000"/>
                        </a:lnSpc>
                        <a:spcBef>
                          <a:spcPts val="0"/>
                        </a:spcBef>
                        <a:spcAft>
                          <a:spcPts val="0"/>
                        </a:spcAft>
                      </a:pPr>
                      <a:r>
                        <a:rPr lang="pt-BR" sz="1400" b="1" dirty="0">
                          <a:solidFill>
                            <a:srgbClr val="000000"/>
                          </a:solidFill>
                          <a:effectLst/>
                          <a:latin typeface="Times New Roman"/>
                          <a:ea typeface="Times New Roman"/>
                          <a:cs typeface="Times New Roman"/>
                        </a:rPr>
                        <a:t>Mức độ nội dung khảo sát</a:t>
                      </a:r>
                      <a:endParaRPr lang="en-US" sz="11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rowSpan="2">
                  <a:txBody>
                    <a:bodyPr/>
                    <a:lstStyle/>
                    <a:p>
                      <a:pPr marL="0" marR="0" algn="ctr">
                        <a:lnSpc>
                          <a:spcPct val="120000"/>
                        </a:lnSpc>
                        <a:spcBef>
                          <a:spcPts val="0"/>
                        </a:spcBef>
                        <a:spcAft>
                          <a:spcPts val="0"/>
                        </a:spcAft>
                      </a:pPr>
                      <a:endParaRPr lang="en-US" sz="1400" b="1" dirty="0">
                        <a:solidFill>
                          <a:srgbClr val="000000"/>
                        </a:solidFill>
                        <a:effectLst/>
                        <a:latin typeface="Times New Roman"/>
                        <a:ea typeface="Times New Roman"/>
                        <a:cs typeface="Times New Roman"/>
                      </a:endParaRPr>
                    </a:p>
                    <a:p>
                      <a:pPr marL="0" marR="0" algn="ctr">
                        <a:lnSpc>
                          <a:spcPct val="120000"/>
                        </a:lnSpc>
                        <a:spcBef>
                          <a:spcPts val="0"/>
                        </a:spcBef>
                        <a:spcAft>
                          <a:spcPts val="0"/>
                        </a:spcAft>
                      </a:pPr>
                      <a:endParaRPr lang="en-US" sz="1400" b="1" dirty="0">
                        <a:solidFill>
                          <a:srgbClr val="000000"/>
                        </a:solidFill>
                        <a:effectLst/>
                        <a:latin typeface="Times New Roman"/>
                        <a:ea typeface="Times New Roman"/>
                        <a:cs typeface="Times New Roman"/>
                      </a:endParaRPr>
                    </a:p>
                    <a:p>
                      <a:pPr marL="0" marR="0" algn="ctr">
                        <a:lnSpc>
                          <a:spcPct val="120000"/>
                        </a:lnSpc>
                        <a:spcBef>
                          <a:spcPts val="0"/>
                        </a:spcBef>
                        <a:spcAft>
                          <a:spcPts val="0"/>
                        </a:spcAft>
                      </a:pPr>
                      <a:endParaRPr lang="en-US" sz="1400" b="1" dirty="0">
                        <a:solidFill>
                          <a:srgbClr val="000000"/>
                        </a:solidFill>
                        <a:effectLst/>
                        <a:latin typeface="Times New Roman"/>
                        <a:ea typeface="Times New Roman"/>
                        <a:cs typeface="Times New Roman"/>
                      </a:endParaRPr>
                    </a:p>
                    <a:p>
                      <a:pPr marL="0" marR="0" algn="ctr">
                        <a:lnSpc>
                          <a:spcPct val="120000"/>
                        </a:lnSpc>
                        <a:spcBef>
                          <a:spcPts val="0"/>
                        </a:spcBef>
                        <a:spcAft>
                          <a:spcPts val="0"/>
                        </a:spcAft>
                      </a:pPr>
                      <a:r>
                        <a:rPr lang="en-US" sz="1400" b="1" dirty="0">
                          <a:solidFill>
                            <a:srgbClr val="000000"/>
                          </a:solidFill>
                          <a:effectLst/>
                          <a:latin typeface="Times New Roman"/>
                          <a:ea typeface="Times New Roman"/>
                          <a:cs typeface="Times New Roman"/>
                        </a:rPr>
                        <a:t>Tổng số trẻ</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gridSpan="3">
                  <a:txBody>
                    <a:bodyPr/>
                    <a:lstStyle/>
                    <a:p>
                      <a:pPr marL="0" marR="0" algn="ctr">
                        <a:lnSpc>
                          <a:spcPct val="120000"/>
                        </a:lnSpc>
                        <a:spcBef>
                          <a:spcPts val="0"/>
                        </a:spcBef>
                        <a:spcAft>
                          <a:spcPts val="0"/>
                        </a:spcAft>
                      </a:pPr>
                      <a:r>
                        <a:rPr lang="en-US" sz="1400" b="1" dirty="0">
                          <a:solidFill>
                            <a:srgbClr val="000000"/>
                          </a:solidFill>
                          <a:effectLst/>
                          <a:latin typeface="Times New Roman"/>
                          <a:ea typeface="Times New Roman"/>
                          <a:cs typeface="Times New Roman"/>
                        </a:rPr>
                        <a:t>Đầu năm</a:t>
                      </a:r>
                      <a:endParaRPr lang="en-US" sz="11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marL="0" marR="0" algn="ctr">
                        <a:lnSpc>
                          <a:spcPct val="120000"/>
                        </a:lnSpc>
                        <a:spcBef>
                          <a:spcPts val="0"/>
                        </a:spcBef>
                        <a:spcAft>
                          <a:spcPts val="0"/>
                        </a:spcAft>
                      </a:pPr>
                      <a:r>
                        <a:rPr lang="en-US" sz="1400" b="1" dirty="0">
                          <a:solidFill>
                            <a:srgbClr val="000000"/>
                          </a:solidFill>
                          <a:effectLst/>
                          <a:latin typeface="Times New Roman"/>
                          <a:ea typeface="Times New Roman"/>
                          <a:cs typeface="Times New Roman"/>
                        </a:rPr>
                        <a:t>Cuối năm</a:t>
                      </a:r>
                      <a:endParaRPr lang="en-US" sz="11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970767">
                <a:tc vMerge="1">
                  <a:txBody>
                    <a:bodyPr/>
                    <a:lstStyle/>
                    <a:p>
                      <a:endParaRPr lang="en-US"/>
                    </a:p>
                  </a:txBody>
                  <a:tcPr/>
                </a:tc>
                <a:tc vMerge="1">
                  <a:txBody>
                    <a:bodyPr/>
                    <a:lstStyle/>
                    <a:p>
                      <a:endParaRPr lang="en-US"/>
                    </a:p>
                  </a:txBody>
                  <a:tcPr/>
                </a:tc>
                <a:tc>
                  <a:txBody>
                    <a:bodyPr/>
                    <a:lstStyle/>
                    <a:p>
                      <a:pPr marL="0" marR="0" algn="ctr">
                        <a:lnSpc>
                          <a:spcPct val="120000"/>
                        </a:lnSpc>
                        <a:spcBef>
                          <a:spcPts val="0"/>
                        </a:spcBef>
                        <a:spcAft>
                          <a:spcPts val="0"/>
                        </a:spcAft>
                      </a:pPr>
                      <a:r>
                        <a:rPr lang="en-US" sz="1400" b="1" dirty="0">
                          <a:solidFill>
                            <a:srgbClr val="000000"/>
                          </a:solidFill>
                          <a:effectLst/>
                          <a:latin typeface="Times New Roman"/>
                          <a:ea typeface="Times New Roman"/>
                          <a:cs typeface="Times New Roman"/>
                        </a:rPr>
                        <a:t>Số trẻ đạt</a:t>
                      </a:r>
                      <a:endParaRPr lang="en-US" sz="11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b="1" dirty="0">
                          <a:solidFill>
                            <a:srgbClr val="000000"/>
                          </a:solidFill>
                          <a:effectLst/>
                          <a:latin typeface="Times New Roman"/>
                          <a:ea typeface="Times New Roman"/>
                          <a:cs typeface="Times New Roman"/>
                        </a:rPr>
                        <a:t>Tỷ lệ</a:t>
                      </a:r>
                      <a:endParaRPr lang="en-US" sz="1100" dirty="0">
                        <a:effectLst/>
                        <a:latin typeface="Arial"/>
                        <a:ea typeface="Arial"/>
                        <a:cs typeface="Times New Roman"/>
                      </a:endParaRPr>
                    </a:p>
                    <a:p>
                      <a:pPr marL="0" marR="0" algn="ctr">
                        <a:lnSpc>
                          <a:spcPct val="120000"/>
                        </a:lnSpc>
                        <a:spcBef>
                          <a:spcPts val="0"/>
                        </a:spcBef>
                        <a:spcAft>
                          <a:spcPts val="0"/>
                        </a:spcAft>
                      </a:pPr>
                      <a:r>
                        <a:rPr lang="en-US" sz="1400" b="1" dirty="0">
                          <a:solidFill>
                            <a:srgbClr val="000000"/>
                          </a:solidFill>
                          <a:effectLst/>
                          <a:latin typeface="Times New Roman"/>
                          <a:ea typeface="Times New Roman"/>
                          <a:cs typeface="Times New Roman"/>
                        </a:rPr>
                        <a:t>%</a:t>
                      </a:r>
                      <a:endParaRPr lang="en-US" sz="11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b="1" dirty="0">
                          <a:solidFill>
                            <a:srgbClr val="000000"/>
                          </a:solidFill>
                          <a:effectLst/>
                          <a:latin typeface="Times New Roman"/>
                          <a:ea typeface="Times New Roman"/>
                          <a:cs typeface="Times New Roman"/>
                        </a:rPr>
                        <a:t>Số trẻ đạt</a:t>
                      </a:r>
                      <a:endParaRPr lang="en-US" sz="11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b="1" dirty="0">
                          <a:solidFill>
                            <a:srgbClr val="000000"/>
                          </a:solidFill>
                          <a:effectLst/>
                          <a:latin typeface="Times New Roman"/>
                          <a:ea typeface="Times New Roman"/>
                          <a:cs typeface="Times New Roman"/>
                        </a:rPr>
                        <a:t>Tỷ lệ         %</a:t>
                      </a:r>
                      <a:endParaRPr lang="en-US" sz="11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1000"/>
                        </a:spcAft>
                      </a:pPr>
                      <a:r>
                        <a:rPr lang="en-US" sz="1100">
                          <a:effectLst/>
                          <a:latin typeface="Arial"/>
                          <a:ea typeface="Arial"/>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762000">
                <a:tc>
                  <a:txBody>
                    <a:bodyPr/>
                    <a:lstStyle/>
                    <a:p>
                      <a:pPr marL="0" marR="0" algn="just">
                        <a:lnSpc>
                          <a:spcPct val="120000"/>
                        </a:lnSpc>
                        <a:spcBef>
                          <a:spcPts val="0"/>
                        </a:spcBef>
                        <a:spcAft>
                          <a:spcPts val="0"/>
                        </a:spcAft>
                      </a:pPr>
                      <a:r>
                        <a:rPr lang="pt-BR" sz="1400" b="1" dirty="0">
                          <a:effectLst/>
                          <a:latin typeface="Times New Roman" pitchFamily="18" charset="0"/>
                          <a:cs typeface="Times New Roman" pitchFamily="18" charset="0"/>
                        </a:rPr>
                        <a:t>1. Trẻ</a:t>
                      </a:r>
                      <a:r>
                        <a:rPr lang="pt-BR" sz="1400" b="1" baseline="0" dirty="0">
                          <a:effectLst/>
                          <a:latin typeface="Times New Roman" pitchFamily="18" charset="0"/>
                          <a:cs typeface="Times New Roman" pitchFamily="18" charset="0"/>
                        </a:rPr>
                        <a:t> hiểu được vùng kín là những bộ phận nào</a:t>
                      </a:r>
                      <a:endParaRPr lang="en-US" sz="1100" b="1" dirty="0">
                        <a:effectLst/>
                        <a:latin typeface="Times New Roman" pitchFamily="18" charset="0"/>
                        <a:ea typeface="Arial"/>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dirty="0">
                          <a:solidFill>
                            <a:srgbClr val="000000"/>
                          </a:solidFill>
                          <a:effectLst/>
                          <a:latin typeface="Times New Roman"/>
                          <a:ea typeface="Arial"/>
                          <a:cs typeface="Times New Roman"/>
                        </a:rPr>
                        <a:t>21</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pt-BR" sz="1400" dirty="0">
                          <a:effectLst/>
                          <a:latin typeface="Times New Roman"/>
                          <a:ea typeface="Arial"/>
                          <a:cs typeface="Times New Roman"/>
                        </a:rPr>
                        <a:t>12</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pt-BR" sz="1400" dirty="0">
                          <a:effectLst/>
                          <a:latin typeface="Times New Roman"/>
                          <a:ea typeface="Arial"/>
                          <a:cs typeface="Times New Roman"/>
                        </a:rPr>
                        <a:t>57,1%</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dirty="0">
                          <a:solidFill>
                            <a:srgbClr val="000000"/>
                          </a:solidFill>
                          <a:effectLst/>
                          <a:latin typeface="Times New Roman"/>
                          <a:ea typeface="Arial"/>
                          <a:cs typeface="Times New Roman"/>
                        </a:rPr>
                        <a:t>21</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dirty="0">
                          <a:solidFill>
                            <a:srgbClr val="000000"/>
                          </a:solidFill>
                          <a:effectLst/>
                          <a:latin typeface="Times New Roman"/>
                          <a:ea typeface="Times New Roman"/>
                          <a:cs typeface="Times New Roman"/>
                        </a:rPr>
                        <a:t>100 %</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1000"/>
                        </a:spcAft>
                      </a:pPr>
                      <a:r>
                        <a:rPr lang="en-US" sz="1100">
                          <a:effectLst/>
                          <a:latin typeface="Arial"/>
                          <a:ea typeface="Arial"/>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685800">
                <a:tc>
                  <a:txBody>
                    <a:bodyPr/>
                    <a:lstStyle/>
                    <a:p>
                      <a:pPr marL="0" marR="0" algn="just">
                        <a:lnSpc>
                          <a:spcPct val="120000"/>
                        </a:lnSpc>
                        <a:spcBef>
                          <a:spcPts val="0"/>
                        </a:spcBef>
                        <a:spcAft>
                          <a:spcPts val="0"/>
                        </a:spcAft>
                      </a:pPr>
                      <a:r>
                        <a:rPr lang="pt-BR" sz="1400" b="1" dirty="0">
                          <a:solidFill>
                            <a:schemeClr val="tx1"/>
                          </a:solidFill>
                          <a:effectLst/>
                          <a:latin typeface="Times New Roman" pitchFamily="18" charset="0"/>
                          <a:cs typeface="Times New Roman" pitchFamily="18" charset="0"/>
                        </a:rPr>
                        <a:t>2. Trẻ</a:t>
                      </a:r>
                      <a:r>
                        <a:rPr lang="pt-BR" sz="1400" b="1" baseline="0" dirty="0">
                          <a:solidFill>
                            <a:schemeClr val="tx1"/>
                          </a:solidFill>
                          <a:effectLst/>
                          <a:latin typeface="Times New Roman" pitchFamily="18" charset="0"/>
                          <a:cs typeface="Times New Roman" pitchFamily="18" charset="0"/>
                        </a:rPr>
                        <a:t> có kỹ năng ứng xử phù hợp  với bạn bè, họ hàng </a:t>
                      </a:r>
                      <a:r>
                        <a:rPr kumimoji="0" lang="pt-BR" sz="1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để phòng tránh bị xâm hại.</a:t>
                      </a:r>
                      <a:r>
                        <a:rPr lang="pt-BR" sz="1400" b="1" baseline="0" dirty="0">
                          <a:solidFill>
                            <a:schemeClr val="tx1"/>
                          </a:solidFill>
                          <a:effectLst/>
                          <a:latin typeface="Times New Roman" pitchFamily="18" charset="0"/>
                          <a:cs typeface="Times New Roman" pitchFamily="18" charset="0"/>
                        </a:rPr>
                        <a:t>.</a:t>
                      </a:r>
                      <a:endParaRPr lang="en-US" sz="1100" b="1" dirty="0">
                        <a:solidFill>
                          <a:schemeClr val="tx1"/>
                        </a:solidFill>
                        <a:effectLst/>
                        <a:latin typeface="Times New Roman" pitchFamily="18" charset="0"/>
                        <a:ea typeface="Arial"/>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1000"/>
                        </a:spcAft>
                      </a:pPr>
                      <a:r>
                        <a:rPr lang="en-US" sz="1400" dirty="0">
                          <a:solidFill>
                            <a:srgbClr val="000000"/>
                          </a:solidFill>
                          <a:effectLst/>
                          <a:latin typeface="Times New Roman"/>
                          <a:ea typeface="Arial"/>
                          <a:cs typeface="Times New Roman"/>
                        </a:rPr>
                        <a:t>21</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pt-BR" sz="1400" dirty="0">
                          <a:solidFill>
                            <a:srgbClr val="000000"/>
                          </a:solidFill>
                          <a:effectLst/>
                          <a:latin typeface="Times New Roman"/>
                          <a:ea typeface="Arial"/>
                          <a:cs typeface="Times New Roman"/>
                        </a:rPr>
                        <a:t>13</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pt-BR" sz="1400" dirty="0">
                          <a:solidFill>
                            <a:srgbClr val="000000"/>
                          </a:solidFill>
                          <a:effectLst/>
                          <a:latin typeface="Times New Roman"/>
                          <a:ea typeface="Arial"/>
                          <a:cs typeface="Times New Roman"/>
                        </a:rPr>
                        <a:t>62%</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dirty="0">
                          <a:solidFill>
                            <a:srgbClr val="000000"/>
                          </a:solidFill>
                          <a:effectLst/>
                          <a:latin typeface="Times New Roman"/>
                          <a:ea typeface="Arial"/>
                          <a:cs typeface="Times New Roman"/>
                        </a:rPr>
                        <a:t>21</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dirty="0">
                          <a:solidFill>
                            <a:srgbClr val="000000"/>
                          </a:solidFill>
                          <a:effectLst/>
                          <a:latin typeface="Times New Roman"/>
                          <a:ea typeface="Times New Roman"/>
                          <a:cs typeface="Times New Roman"/>
                        </a:rPr>
                        <a:t>100 %</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1000"/>
                        </a:spcAft>
                      </a:pPr>
                      <a:r>
                        <a:rPr lang="en-US" sz="1100">
                          <a:effectLst/>
                          <a:latin typeface="Arial"/>
                          <a:ea typeface="Arial"/>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838200">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pt-BR" sz="1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2. Trẻ có kỹ năng ứng xử phù hợp  với những người như hàng xóm,bạn bè của bố mẹ để phòng tránh bị xâm hại.</a:t>
                      </a:r>
                      <a:endParaRPr kumimoji="0" lang="en-US" sz="1100" b="1" i="0" u="none" strike="noStrike" kern="1200" cap="none" spc="0" normalizeH="0" baseline="0" noProof="0" dirty="0">
                        <a:ln>
                          <a:noFill/>
                        </a:ln>
                        <a:solidFill>
                          <a:schemeClr val="tx1"/>
                        </a:solidFill>
                        <a:effectLst/>
                        <a:uLnTx/>
                        <a:uFillTx/>
                        <a:latin typeface="Times New Roman" pitchFamily="18" charset="0"/>
                        <a:ea typeface="Arial"/>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1000"/>
                        </a:spcAft>
                      </a:pPr>
                      <a:r>
                        <a:rPr lang="en-US" sz="1400" dirty="0">
                          <a:solidFill>
                            <a:srgbClr val="000000"/>
                          </a:solidFill>
                          <a:effectLst/>
                          <a:latin typeface="Times New Roman"/>
                          <a:ea typeface="Arial"/>
                          <a:cs typeface="Times New Roman"/>
                        </a:rPr>
                        <a:t>21</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pt-BR" sz="1400" dirty="0">
                          <a:solidFill>
                            <a:srgbClr val="000000"/>
                          </a:solidFill>
                          <a:effectLst/>
                          <a:latin typeface="Times New Roman"/>
                          <a:ea typeface="Arial"/>
                          <a:cs typeface="Times New Roman"/>
                        </a:rPr>
                        <a:t>10</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pt-BR" sz="1400" dirty="0">
                          <a:effectLst/>
                          <a:latin typeface="Times New Roman"/>
                          <a:ea typeface="Arial"/>
                          <a:cs typeface="Times New Roman"/>
                        </a:rPr>
                        <a:t>47,6%</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dirty="0">
                          <a:solidFill>
                            <a:srgbClr val="000000"/>
                          </a:solidFill>
                          <a:effectLst/>
                          <a:latin typeface="Times New Roman"/>
                          <a:ea typeface="Arial"/>
                          <a:cs typeface="Times New Roman"/>
                        </a:rPr>
                        <a:t>18</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dirty="0">
                          <a:solidFill>
                            <a:srgbClr val="000000"/>
                          </a:solidFill>
                          <a:effectLst/>
                          <a:latin typeface="Times New Roman"/>
                          <a:ea typeface="Times New Roman"/>
                          <a:cs typeface="Times New Roman"/>
                        </a:rPr>
                        <a:t>85,7%</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1000"/>
                        </a:spcAft>
                      </a:pPr>
                      <a:r>
                        <a:rPr lang="en-US" sz="1100">
                          <a:effectLst/>
                          <a:latin typeface="Arial"/>
                          <a:ea typeface="Arial"/>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685800">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pt-BR" sz="1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2. Trẻ có kỹ năng ứng xử phù hợp với người bé mới gặp lần đầu để phòng tránh bị xâm hại. </a:t>
                      </a:r>
                      <a:endParaRPr kumimoji="0" lang="en-US" sz="1100" b="1" i="0" u="none" strike="noStrike" kern="1200" cap="none" spc="0" normalizeH="0" baseline="0" noProof="0" dirty="0">
                        <a:ln>
                          <a:noFill/>
                        </a:ln>
                        <a:solidFill>
                          <a:schemeClr val="tx1"/>
                        </a:solidFill>
                        <a:effectLst/>
                        <a:uLnTx/>
                        <a:uFillTx/>
                        <a:latin typeface="Times New Roman" pitchFamily="18" charset="0"/>
                        <a:ea typeface="Arial"/>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1000"/>
                        </a:spcAft>
                      </a:pPr>
                      <a:r>
                        <a:rPr lang="en-US" sz="1400" dirty="0">
                          <a:solidFill>
                            <a:srgbClr val="000000"/>
                          </a:solidFill>
                          <a:effectLst/>
                          <a:latin typeface="Times New Roman"/>
                          <a:ea typeface="Arial"/>
                          <a:cs typeface="Times New Roman"/>
                        </a:rPr>
                        <a:t>21</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pt-BR" sz="1400" dirty="0">
                          <a:solidFill>
                            <a:srgbClr val="000000"/>
                          </a:solidFill>
                          <a:effectLst/>
                          <a:latin typeface="Times New Roman"/>
                          <a:ea typeface="Arial"/>
                          <a:cs typeface="Times New Roman"/>
                        </a:rPr>
                        <a:t>11</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pt-BR" sz="1400" dirty="0">
                          <a:solidFill>
                            <a:srgbClr val="000000"/>
                          </a:solidFill>
                          <a:effectLst/>
                          <a:latin typeface="Times New Roman"/>
                          <a:ea typeface="Arial"/>
                          <a:cs typeface="Times New Roman"/>
                        </a:rPr>
                        <a:t>52,4%</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dirty="0">
                          <a:solidFill>
                            <a:srgbClr val="000000"/>
                          </a:solidFill>
                          <a:effectLst/>
                          <a:latin typeface="Times New Roman"/>
                          <a:ea typeface="Arial"/>
                          <a:cs typeface="Times New Roman"/>
                        </a:rPr>
                        <a:t>19</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dirty="0">
                          <a:solidFill>
                            <a:srgbClr val="000000"/>
                          </a:solidFill>
                          <a:effectLst/>
                          <a:latin typeface="Times New Roman"/>
                          <a:ea typeface="Times New Roman"/>
                          <a:cs typeface="Times New Roman"/>
                        </a:rPr>
                        <a:t>90,4%</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1000"/>
                        </a:spcAft>
                      </a:pPr>
                      <a:r>
                        <a:rPr lang="en-US" sz="1100">
                          <a:effectLst/>
                          <a:latin typeface="Arial"/>
                          <a:ea typeface="Arial"/>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762000">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pt-BR" sz="1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2. Trẻ có kỹ năng ứng xử phù hợp  với người lạ để tránh bị xâm hại.</a:t>
                      </a:r>
                      <a:endParaRPr kumimoji="0" lang="en-US" sz="1100" b="1" i="0" u="none" strike="noStrike" kern="1200" cap="none" spc="0" normalizeH="0" baseline="0" noProof="0" dirty="0">
                        <a:ln>
                          <a:noFill/>
                        </a:ln>
                        <a:solidFill>
                          <a:schemeClr val="tx1"/>
                        </a:solidFill>
                        <a:effectLst/>
                        <a:uLnTx/>
                        <a:uFillTx/>
                        <a:latin typeface="Times New Roman" pitchFamily="18" charset="0"/>
                        <a:ea typeface="Arial"/>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1000"/>
                        </a:spcAft>
                      </a:pPr>
                      <a:r>
                        <a:rPr lang="en-US" sz="1400" dirty="0">
                          <a:solidFill>
                            <a:srgbClr val="000000"/>
                          </a:solidFill>
                          <a:effectLst/>
                          <a:latin typeface="Times New Roman"/>
                          <a:ea typeface="Arial"/>
                          <a:cs typeface="Times New Roman"/>
                        </a:rPr>
                        <a:t>21</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20000"/>
                        </a:lnSpc>
                        <a:spcBef>
                          <a:spcPts val="0"/>
                        </a:spcBef>
                        <a:spcAft>
                          <a:spcPts val="0"/>
                        </a:spcAft>
                      </a:pPr>
                      <a:r>
                        <a:rPr lang="vi-VN" sz="1400" dirty="0">
                          <a:solidFill>
                            <a:srgbClr val="000000"/>
                          </a:solidFill>
                          <a:effectLst/>
                          <a:latin typeface="Times New Roman"/>
                          <a:ea typeface="Arial"/>
                          <a:cs typeface="Times New Roman"/>
                        </a:rPr>
                        <a:t>    </a:t>
                      </a:r>
                      <a:r>
                        <a:rPr lang="pt-BR" sz="1400" dirty="0">
                          <a:solidFill>
                            <a:srgbClr val="000000"/>
                          </a:solidFill>
                          <a:effectLst/>
                          <a:latin typeface="Times New Roman"/>
                          <a:ea typeface="Arial"/>
                          <a:cs typeface="Times New Roman"/>
                        </a:rPr>
                        <a:t>9</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pt-BR" sz="1400" dirty="0">
                          <a:solidFill>
                            <a:srgbClr val="000000"/>
                          </a:solidFill>
                          <a:effectLst/>
                          <a:latin typeface="Times New Roman"/>
                          <a:ea typeface="Arial"/>
                          <a:cs typeface="Times New Roman"/>
                        </a:rPr>
                        <a:t>42,9%</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dirty="0">
                          <a:solidFill>
                            <a:srgbClr val="000000"/>
                          </a:solidFill>
                          <a:effectLst/>
                          <a:latin typeface="Times New Roman"/>
                          <a:ea typeface="Arial"/>
                          <a:cs typeface="Times New Roman"/>
                        </a:rPr>
                        <a:t>21</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20000"/>
                        </a:lnSpc>
                        <a:spcBef>
                          <a:spcPts val="0"/>
                        </a:spcBef>
                        <a:spcAft>
                          <a:spcPts val="0"/>
                        </a:spcAft>
                      </a:pPr>
                      <a:r>
                        <a:rPr lang="en-US" sz="1400" dirty="0">
                          <a:solidFill>
                            <a:srgbClr val="000000"/>
                          </a:solidFill>
                          <a:effectLst/>
                          <a:latin typeface="Times New Roman"/>
                          <a:ea typeface="Times New Roman"/>
                          <a:cs typeface="Times New Roman"/>
                        </a:rPr>
                        <a:t>100 %</a:t>
                      </a:r>
                      <a:endParaRPr lang="en-US" sz="11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1000"/>
                        </a:spcAft>
                      </a:pPr>
                      <a:r>
                        <a:rPr lang="en-US" sz="1100" dirty="0">
                          <a:effectLst/>
                          <a:latin typeface="Arial"/>
                          <a:ea typeface="Arial"/>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bl>
          </a:graphicData>
        </a:graphic>
      </p:graphicFrame>
      <p:sp>
        <p:nvSpPr>
          <p:cNvPr id="8" name="Right Arrow 7"/>
          <p:cNvSpPr/>
          <p:nvPr/>
        </p:nvSpPr>
        <p:spPr>
          <a:xfrm>
            <a:off x="0" y="419100"/>
            <a:ext cx="1219200" cy="685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pitchFamily="18" charset="0"/>
              <a:cs typeface="Times New Roman" pitchFamily="18" charset="0"/>
            </a:endParaRPr>
          </a:p>
        </p:txBody>
      </p:sp>
      <p:sp>
        <p:nvSpPr>
          <p:cNvPr id="9" name="Rounded Rectangle 8"/>
          <p:cNvSpPr/>
          <p:nvPr/>
        </p:nvSpPr>
        <p:spPr>
          <a:xfrm>
            <a:off x="1323584" y="266700"/>
            <a:ext cx="7620000" cy="990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pt-BR" sz="2400" b="1" dirty="0">
                <a:solidFill>
                  <a:srgbClr val="C00000"/>
                </a:solidFill>
                <a:latin typeface="Times New Roman"/>
                <a:ea typeface="Times New Roman"/>
                <a:cs typeface="Times New Roman"/>
              </a:rPr>
              <a:t>Bảng thống kê kết quả khảo sát trẻ cuối năm của trẻ</a:t>
            </a:r>
            <a:endParaRPr lang="en-US" sz="2400" b="1" dirty="0">
              <a:solidFill>
                <a:srgbClr val="C00000"/>
              </a:solidFill>
              <a:latin typeface="Arial"/>
              <a:ea typeface="Arial"/>
              <a:cs typeface="Times New Roman"/>
            </a:endParaRPr>
          </a:p>
          <a:p>
            <a:pPr algn="ctr"/>
            <a:endParaRPr lang="en-US" dirty="0">
              <a:solidFill>
                <a:prstClr val="white"/>
              </a:solidFill>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703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ppt_w</p:attrName>
                                        </p:attrNameLst>
                                      </p:cBhvr>
                                      <p:tavLst>
                                        <p:tav tm="0" fmla="#ppt_w*sin(2.5*pi*$)">
                                          <p:val>
                                            <p:fltVal val="0"/>
                                          </p:val>
                                        </p:tav>
                                        <p:tav tm="100000">
                                          <p:val>
                                            <p:fltVal val="1"/>
                                          </p:val>
                                        </p:tav>
                                      </p:tavLst>
                                    </p:anim>
                                    <p:anim calcmode="lin" valueType="num">
                                      <p:cBhvr>
                                        <p:cTn id="3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3"/>
                </p:tgtEl>
              </p:cMediaNode>
            </p:audio>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12" name="Content Placeholder 11"/>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0" y="990600"/>
            <a:ext cx="9067800" cy="5867400"/>
          </a:xfrm>
        </p:spPr>
      </p:pic>
      <p:sp>
        <p:nvSpPr>
          <p:cNvPr id="13" name="Rectangle 12"/>
          <p:cNvSpPr/>
          <p:nvPr/>
        </p:nvSpPr>
        <p:spPr>
          <a:xfrm>
            <a:off x="685800" y="2514600"/>
            <a:ext cx="8229600" cy="2677656"/>
          </a:xfrm>
          <a:prstGeom prst="rect">
            <a:avLst/>
          </a:prstGeom>
        </p:spPr>
        <p:txBody>
          <a:bodyPr wrap="square">
            <a:spAutoFit/>
          </a:bodyPr>
          <a:lstStyle/>
          <a:p>
            <a:pPr lvl="0" algn="just">
              <a:lnSpc>
                <a:spcPct val="120000"/>
              </a:lnSpc>
            </a:pPr>
            <a:r>
              <a:rPr lang="en-US" sz="2800" b="1" i="1" dirty="0">
                <a:solidFill>
                  <a:srgbClr val="FF0000"/>
                </a:solidFill>
                <a:latin typeface="Times New Roman" pitchFamily="18" charset="0"/>
                <a:ea typeface="Arial"/>
                <a:cs typeface="Times New Roman" pitchFamily="18" charset="0"/>
              </a:rPr>
              <a:t>- Phụ huynh đã </a:t>
            </a:r>
            <a:r>
              <a:rPr lang="vi-VN" sz="2800" b="1" i="1" dirty="0">
                <a:solidFill>
                  <a:srgbClr val="FF0000"/>
                </a:solidFill>
                <a:latin typeface="Times New Roman" pitchFamily="18" charset="0"/>
                <a:ea typeface="Arial"/>
                <a:cs typeface="Times New Roman" pitchFamily="18" charset="0"/>
              </a:rPr>
              <a:t>hiểu </a:t>
            </a:r>
            <a:r>
              <a:rPr lang="en-US" sz="2800" b="1" i="1" dirty="0">
                <a:solidFill>
                  <a:srgbClr val="FF0000"/>
                </a:solidFill>
                <a:latin typeface="Times New Roman" pitchFamily="18" charset="0"/>
                <a:ea typeface="Arial"/>
                <a:cs typeface="Times New Roman" pitchFamily="18" charset="0"/>
              </a:rPr>
              <a:t>được tầm quan trọng </a:t>
            </a:r>
            <a:r>
              <a:rPr lang="vi-VN" sz="2800" b="1" i="1" dirty="0">
                <a:solidFill>
                  <a:srgbClr val="FF0000"/>
                </a:solidFill>
                <a:latin typeface="Times New Roman" pitchFamily="18" charset="0"/>
                <a:ea typeface="Arial"/>
                <a:cs typeface="Times New Roman" pitchFamily="18" charset="0"/>
              </a:rPr>
              <a:t>việc giáo </a:t>
            </a:r>
            <a:r>
              <a:rPr lang="en-US" sz="2800" b="1" i="1" dirty="0">
                <a:solidFill>
                  <a:srgbClr val="FF0000"/>
                </a:solidFill>
                <a:latin typeface="Times New Roman" pitchFamily="18" charset="0"/>
                <a:ea typeface="Arial"/>
                <a:cs typeface="Times New Roman" pitchFamily="18" charset="0"/>
              </a:rPr>
              <a:t>dạy</a:t>
            </a:r>
            <a:r>
              <a:rPr lang="vi-VN" sz="2800" b="1" i="1" dirty="0">
                <a:solidFill>
                  <a:srgbClr val="FF0000"/>
                </a:solidFill>
                <a:latin typeface="Times New Roman" pitchFamily="18" charset="0"/>
                <a:ea typeface="Arial"/>
                <a:cs typeface="Times New Roman" pitchFamily="18" charset="0"/>
              </a:rPr>
              <a:t> kỹ năng </a:t>
            </a:r>
            <a:r>
              <a:rPr lang="en-US" sz="2800" b="1" i="1" dirty="0">
                <a:solidFill>
                  <a:srgbClr val="FF0000"/>
                </a:solidFill>
                <a:latin typeface="Times New Roman" pitchFamily="18" charset="0"/>
                <a:ea typeface="Arial"/>
                <a:cs typeface="Times New Roman" pitchFamily="18" charset="0"/>
              </a:rPr>
              <a:t>phòng tránh bị xâm hại </a:t>
            </a:r>
            <a:r>
              <a:rPr lang="vi-VN" sz="2800" b="1" i="1" dirty="0">
                <a:solidFill>
                  <a:srgbClr val="FF0000"/>
                </a:solidFill>
                <a:latin typeface="Times New Roman" pitchFamily="18" charset="0"/>
                <a:ea typeface="Arial"/>
                <a:cs typeface="Times New Roman" pitchFamily="18" charset="0"/>
              </a:rPr>
              <a:t>cho trẻ.</a:t>
            </a:r>
            <a:endParaRPr lang="en-US" sz="2800" b="1" i="1" dirty="0">
              <a:solidFill>
                <a:srgbClr val="FF0000"/>
              </a:solidFill>
              <a:latin typeface="Times New Roman" pitchFamily="18" charset="0"/>
              <a:ea typeface="Arial"/>
              <a:cs typeface="Times New Roman" pitchFamily="18" charset="0"/>
            </a:endParaRPr>
          </a:p>
          <a:p>
            <a:pPr lvl="0" algn="just">
              <a:lnSpc>
                <a:spcPct val="120000"/>
              </a:lnSpc>
            </a:pPr>
            <a:r>
              <a:rPr lang="vi-VN" sz="2800" b="1" i="1" dirty="0">
                <a:solidFill>
                  <a:srgbClr val="FF0000"/>
                </a:solidFill>
                <a:latin typeface="Times New Roman" pitchFamily="18" charset="0"/>
                <a:ea typeface="Arial"/>
                <a:cs typeface="Times New Roman" pitchFamily="18" charset="0"/>
              </a:rPr>
              <a:t>- </a:t>
            </a:r>
            <a:r>
              <a:rPr lang="en-US" sz="2800" b="1" i="1" dirty="0">
                <a:solidFill>
                  <a:srgbClr val="FF0000"/>
                </a:solidFill>
                <a:latin typeface="Times New Roman" pitchFamily="18" charset="0"/>
                <a:ea typeface="Arial"/>
                <a:cs typeface="Times New Roman" pitchFamily="18" charset="0"/>
              </a:rPr>
              <a:t>Quan tâm và giành nhiều thời gian cho trẻ.</a:t>
            </a:r>
          </a:p>
          <a:p>
            <a:pPr lvl="0" algn="just">
              <a:lnSpc>
                <a:spcPct val="120000"/>
              </a:lnSpc>
            </a:pPr>
            <a:r>
              <a:rPr lang="vi-VN" sz="2800" b="1" i="1" dirty="0">
                <a:solidFill>
                  <a:srgbClr val="FF0000"/>
                </a:solidFill>
                <a:latin typeface="Times New Roman" pitchFamily="18" charset="0"/>
                <a:ea typeface="Arial"/>
                <a:cs typeface="Times New Roman" pitchFamily="18" charset="0"/>
              </a:rPr>
              <a:t>- </a:t>
            </a:r>
            <a:r>
              <a:rPr lang="en-US" sz="2800" b="1" i="1" dirty="0">
                <a:solidFill>
                  <a:srgbClr val="FF0000"/>
                </a:solidFill>
                <a:latin typeface="Times New Roman" pitchFamily="18" charset="0"/>
                <a:ea typeface="Times New Roman"/>
                <a:cs typeface="Times New Roman" pitchFamily="18" charset="0"/>
              </a:rPr>
              <a:t>Phối hợp cùng các cô giáo trong việc dạy trẻ kỹ năng phòng tránh xâm hại</a:t>
            </a:r>
            <a:endParaRPr lang="en-US" sz="2800" b="1" i="1" dirty="0">
              <a:solidFill>
                <a:srgbClr val="FF0000"/>
              </a:solidFill>
              <a:latin typeface="Times New Roman" pitchFamily="18" charset="0"/>
              <a:ea typeface="Arial"/>
              <a:cs typeface="Times New Roman" pitchFamily="18" charset="0"/>
            </a:endParaRPr>
          </a:p>
        </p:txBody>
      </p:sp>
      <p:sp>
        <p:nvSpPr>
          <p:cNvPr id="14" name="Oval 13"/>
          <p:cNvSpPr/>
          <p:nvPr/>
        </p:nvSpPr>
        <p:spPr>
          <a:xfrm>
            <a:off x="1143000" y="533400"/>
            <a:ext cx="6553200" cy="93102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i="1" dirty="0">
                <a:solidFill>
                  <a:srgbClr val="FF0000"/>
                </a:solidFill>
                <a:latin typeface="Times New Roman"/>
                <a:ea typeface="Times New Roman"/>
              </a:rPr>
              <a:t>Về phía cha mẹ học sinh</a:t>
            </a:r>
            <a:endParaRPr lang="en-US" sz="2800" dirty="0">
              <a:solidFill>
                <a:srgbClr val="FF0000"/>
              </a:solidFill>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3746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4"/>
                </p:tgtEl>
              </p:cMediaNode>
            </p:audio>
          </p:childTnLst>
        </p:cTn>
      </p:par>
    </p:tnLst>
    <p:bldLst>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82682"/>
            <a:ext cx="9143999" cy="7086600"/>
          </a:xfrm>
        </p:spPr>
      </p:pic>
      <p:sp>
        <p:nvSpPr>
          <p:cNvPr id="5" name="Rectangle 4"/>
          <p:cNvSpPr/>
          <p:nvPr/>
        </p:nvSpPr>
        <p:spPr>
          <a:xfrm>
            <a:off x="2585060" y="1874750"/>
            <a:ext cx="2898550" cy="1015663"/>
          </a:xfrm>
          <a:prstGeom prst="rect">
            <a:avLst/>
          </a:prstGeom>
        </p:spPr>
        <p:txBody>
          <a:bodyPr wrap="none">
            <a:spAutoFit/>
          </a:bodyPr>
          <a:lstStyle/>
          <a:p>
            <a:pPr lvl="0"/>
            <a:r>
              <a:rPr lang="pt-BR" sz="6000" b="1" i="1" dirty="0">
                <a:solidFill>
                  <a:srgbClr val="FF0000"/>
                </a:solidFill>
                <a:latin typeface="Times New Roman"/>
                <a:ea typeface="Times New Roman"/>
              </a:rPr>
              <a:t>Kết luận</a:t>
            </a:r>
            <a:endParaRPr lang="en-US" sz="6000" dirty="0">
              <a:solidFill>
                <a:srgbClr val="FF0000"/>
              </a:solidFill>
            </a:endParaRPr>
          </a:p>
        </p:txBody>
      </p:sp>
      <p:sp>
        <p:nvSpPr>
          <p:cNvPr id="6" name="Rectangle 5"/>
          <p:cNvSpPr/>
          <p:nvPr/>
        </p:nvSpPr>
        <p:spPr>
          <a:xfrm>
            <a:off x="1219200" y="2895600"/>
            <a:ext cx="6324600" cy="2308324"/>
          </a:xfrm>
          <a:prstGeom prst="rect">
            <a:avLst/>
          </a:prstGeom>
        </p:spPr>
        <p:txBody>
          <a:bodyPr wrap="square">
            <a:spAutoFit/>
          </a:bodyPr>
          <a:lstStyle/>
          <a:p>
            <a:pPr indent="228600" algn="just">
              <a:lnSpc>
                <a:spcPct val="120000"/>
              </a:lnSpc>
            </a:pPr>
            <a:r>
              <a:rPr lang="vi-VN" sz="2000" b="1" dirty="0">
                <a:solidFill>
                  <a:srgbClr val="FF0000"/>
                </a:solidFill>
                <a:latin typeface="Times New Roman"/>
                <a:ea typeface="Times New Roman"/>
                <a:cs typeface="Times New Roman"/>
              </a:rPr>
              <a:t>Qua tìm tòi nghiên cứu và thực hiện</a:t>
            </a:r>
            <a:r>
              <a:rPr lang="en-US" sz="2000" b="1" dirty="0">
                <a:solidFill>
                  <a:srgbClr val="FF0000"/>
                </a:solidFill>
                <a:latin typeface="Times New Roman"/>
                <a:ea typeface="Times New Roman"/>
                <a:cs typeface="Times New Roman"/>
              </a:rPr>
              <a:t> biện pháp</a:t>
            </a:r>
            <a:r>
              <a:rPr lang="vi-VN" sz="2000" b="1" dirty="0">
                <a:solidFill>
                  <a:srgbClr val="FF0000"/>
                </a:solidFill>
                <a:latin typeface="Times New Roman"/>
                <a:ea typeface="Times New Roman"/>
                <a:cs typeface="Times New Roman"/>
              </a:rPr>
              <a:t> tôi nhận thấy nội dung giáo dục kỹ năng </a:t>
            </a:r>
            <a:r>
              <a:rPr lang="en-US" sz="2000" dirty="0">
                <a:solidFill>
                  <a:srgbClr val="FF0000"/>
                </a:solidFill>
                <a:latin typeface="Times New Roman"/>
                <a:ea typeface="Times New Roman"/>
                <a:cs typeface="Times New Roman"/>
              </a:rPr>
              <a:t>phòng tránh xâm hại </a:t>
            </a:r>
            <a:r>
              <a:rPr lang="vi-VN" sz="2000" b="1" dirty="0">
                <a:solidFill>
                  <a:srgbClr val="FF0000"/>
                </a:solidFill>
                <a:latin typeface="Times New Roman"/>
                <a:ea typeface="Times New Roman"/>
                <a:cs typeface="Times New Roman"/>
              </a:rPr>
              <a:t>cho trẻ ở bậc học mầm non là rất phù hợp và </a:t>
            </a:r>
            <a:r>
              <a:rPr lang="en-US" sz="2000" b="1" dirty="0">
                <a:solidFill>
                  <a:srgbClr val="FF0000"/>
                </a:solidFill>
                <a:latin typeface="Times New Roman"/>
                <a:ea typeface="Times New Roman"/>
                <a:cs typeface="Times New Roman"/>
              </a:rPr>
              <a:t>vô cùng </a:t>
            </a:r>
            <a:r>
              <a:rPr lang="vi-VN" sz="2000" b="1" dirty="0">
                <a:solidFill>
                  <a:srgbClr val="FF0000"/>
                </a:solidFill>
                <a:latin typeface="Times New Roman"/>
                <a:ea typeface="Times New Roman"/>
                <a:cs typeface="Times New Roman"/>
              </a:rPr>
              <a:t>cần thiết. </a:t>
            </a:r>
            <a:endParaRPr lang="en-US" sz="2000" b="1" dirty="0">
              <a:solidFill>
                <a:srgbClr val="FF0000"/>
              </a:solidFill>
              <a:latin typeface="Arial"/>
              <a:ea typeface="Arial"/>
              <a:cs typeface="Times New Roman"/>
            </a:endParaRPr>
          </a:p>
          <a:p>
            <a:pPr indent="228600" algn="just">
              <a:lnSpc>
                <a:spcPct val="120000"/>
              </a:lnSpc>
            </a:pPr>
            <a:r>
              <a:rPr lang="en-US" sz="2000" b="1" dirty="0">
                <a:solidFill>
                  <a:srgbClr val="FF0000"/>
                </a:solidFill>
                <a:latin typeface="Times New Roman"/>
                <a:ea typeface="Times New Roman"/>
                <a:cs typeface="Times New Roman"/>
              </a:rPr>
              <a:t>Có ý nghĩa to lớn cho sự phát triển toàn diện về thể chất cũng như tâm hồn của trẻ nhỏ.</a:t>
            </a:r>
            <a:endParaRPr lang="en-US" sz="2000" b="1" dirty="0">
              <a:solidFill>
                <a:srgbClr val="FF0000"/>
              </a:solidFill>
              <a:latin typeface="Arial"/>
              <a:ea typeface="Arial"/>
              <a:cs typeface="Times New Roman"/>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98344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3"/>
                </p:tgtEl>
              </p:cMediaNode>
            </p:audio>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9144000" cy="7086600"/>
          </a:xfrm>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7445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khung-hnh-ng-v-tnh-5-728.jpg"/>
          <p:cNvPicPr>
            <a:picLocks noGrp="1" noChangeAspect="1"/>
          </p:cNvPicPr>
          <p:nvPr>
            <p:ph idx="1"/>
          </p:nvPr>
        </p:nvPicPr>
        <p:blipFill>
          <a:blip r:embed="rId5"/>
          <a:stretch>
            <a:fillRect/>
          </a:stretch>
        </p:blipFill>
        <p:spPr>
          <a:xfrm>
            <a:off x="32359" y="7307"/>
            <a:ext cx="9144000" cy="6858000"/>
          </a:xfrm>
        </p:spPr>
      </p:pic>
      <p:sp>
        <p:nvSpPr>
          <p:cNvPr id="4" name="Cloud Callout 3"/>
          <p:cNvSpPr/>
          <p:nvPr/>
        </p:nvSpPr>
        <p:spPr>
          <a:xfrm>
            <a:off x="3124200" y="1318364"/>
            <a:ext cx="2667000" cy="9906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1</a:t>
            </a:r>
            <a:r>
              <a:rPr lang="en-US" sz="6000" b="1" spc="50" dirty="0">
                <a:ln w="11430"/>
                <a:solidFill>
                  <a:prstClr val="black"/>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6000" dirty="0"/>
          </a:p>
        </p:txBody>
      </p:sp>
      <p:sp>
        <p:nvSpPr>
          <p:cNvPr id="7" name="Rectangle 6"/>
          <p:cNvSpPr/>
          <p:nvPr/>
        </p:nvSpPr>
        <p:spPr>
          <a:xfrm>
            <a:off x="457200" y="2438400"/>
            <a:ext cx="853440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4000" b="1" cap="none" spc="50" dirty="0">
                <a:ln w="11430"/>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Lý do và sự cần thiết của việc </a:t>
            </a:r>
          </a:p>
          <a:p>
            <a:pPr algn="ctr"/>
            <a:r>
              <a:rPr lang="en-US" sz="4000" b="1" cap="none" spc="50" dirty="0">
                <a:ln w="11430"/>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áp dụng biện pháp</a:t>
            </a:r>
            <a:endParaRPr lang="en-US" sz="4000" b="1" cap="none" spc="50" dirty="0">
              <a:ln w="11430"/>
              <a:solidFill>
                <a:srgbClr val="00B0F0"/>
              </a:solidFill>
              <a:effectLst>
                <a:outerShdw blurRad="76200" dist="50800" dir="5400000" algn="tl" rotWithShape="0">
                  <a:srgbClr val="000000">
                    <a:alpha val="65000"/>
                  </a:srgbClr>
                </a:outerShdw>
              </a:effectLst>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3"/>
                </p:tgtEl>
              </p:cMediaNode>
            </p:audio>
          </p:childTnLst>
        </p:cTn>
      </p:par>
    </p:tnLst>
    <p:bldLst>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ải xuống.png"/>
          <p:cNvPicPr>
            <a:picLocks noGrp="1" noChangeAspect="1"/>
          </p:cNvPicPr>
          <p:nvPr>
            <p:ph idx="1"/>
          </p:nvPr>
        </p:nvPicPr>
        <p:blipFill>
          <a:blip r:embed="rId5"/>
          <a:stretch>
            <a:fillRect/>
          </a:stretch>
        </p:blipFill>
        <p:spPr>
          <a:xfrm>
            <a:off x="-457200" y="0"/>
            <a:ext cx="9601200" cy="6858000"/>
          </a:xfrm>
        </p:spPr>
      </p:pic>
      <p:sp>
        <p:nvSpPr>
          <p:cNvPr id="8" name="Rectangle 7"/>
          <p:cNvSpPr/>
          <p:nvPr/>
        </p:nvSpPr>
        <p:spPr>
          <a:xfrm>
            <a:off x="0" y="685800"/>
            <a:ext cx="8686800" cy="526297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i="1" cap="none"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Trẻ em là tương lai của đất nước, là niềm hi vọng của dân tộc, vì vậy mà sự an toàn, khỏe mạnh của trẻ em là niềm hạnh phúc của tất cả các gia đình, là tương lai, nền tảng cho sự giầu mạnh và phồn vinh của đất nước.</a:t>
            </a:r>
          </a:p>
          <a:p>
            <a:pPr algn="ctr"/>
            <a:r>
              <a:rPr lang="en-US" sz="2800" b="1" i="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Nhưng trên thực tế xã hội phát triển kéo theo hàng loạt các tệ nạn xã hội : nạn bắt cóc, xâm hại trẻ em diễn ra ngày càng phổ biến. </a:t>
            </a:r>
          </a:p>
          <a:p>
            <a:pPr algn="ctr"/>
            <a:r>
              <a:rPr lang="en-US" sz="2800" b="1" i="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Đó là vấn đề gây lo lắng cho toàn xã hội, nó gieo rắc sự sợ hãi , ám ảnh trong lòng trẻ thơ khiến trẻ đánh mất đi sự tự tin, lạc quan và niềm tin vào người lớn, ảnh hưởng đến sự phát triển về tâm sinh lý củ trẻ.</a:t>
            </a:r>
          </a:p>
          <a:p>
            <a:pPr algn="ctr"/>
            <a:endParaRPr lang="en-US" sz="2800" b="1" i="1" cap="none" spc="50" dirty="0">
              <a:ln w="11430"/>
              <a:solidFill>
                <a:srgbClr val="FF0000"/>
              </a:solidFill>
              <a:effectLst>
                <a:outerShdw blurRad="76200" dist="50800" dir="5400000" algn="tl" rotWithShape="0">
                  <a:srgbClr val="000000">
                    <a:alpha val="65000"/>
                  </a:srgbClr>
                </a:outerShdw>
              </a:effectLst>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6" name="Oval 5"/>
          <p:cNvSpPr/>
          <p:nvPr/>
        </p:nvSpPr>
        <p:spPr>
          <a:xfrm>
            <a:off x="152400" y="0"/>
            <a:ext cx="4343400" cy="1600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Thuận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lợi</a:t>
            </a:r>
            <a:endParaRPr lang="en-US" sz="3600" b="1" dirty="0">
              <a:solidFill>
                <a:srgbClr val="FF0000"/>
              </a:solidFill>
              <a:latin typeface="Times New Roman" pitchFamily="18" charset="0"/>
              <a:cs typeface="Times New Roman" pitchFamily="18" charset="0"/>
            </a:endParaRPr>
          </a:p>
        </p:txBody>
      </p:sp>
      <p:sp>
        <p:nvSpPr>
          <p:cNvPr id="7" name="Rectangle 6"/>
          <p:cNvSpPr/>
          <p:nvPr/>
        </p:nvSpPr>
        <p:spPr>
          <a:xfrm>
            <a:off x="152400" y="1676400"/>
            <a:ext cx="4419600" cy="5181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b="1" dirty="0">
                <a:solidFill>
                  <a:prstClr val="black"/>
                </a:solidFill>
                <a:latin typeface="Times New Roman"/>
              </a:rPr>
              <a:t>- Bản thân tôi là một giáo viên nhiệt tình với trẻ và tâm huyết với nghề.</a:t>
            </a:r>
            <a:endParaRPr lang="en-US" sz="2000" b="1" dirty="0">
              <a:solidFill>
                <a:prstClr val="black"/>
              </a:solidFill>
            </a:endParaRPr>
          </a:p>
          <a:p>
            <a:r>
              <a:rPr lang="vi-VN" sz="2000" b="1" dirty="0">
                <a:solidFill>
                  <a:prstClr val="black"/>
                </a:solidFill>
                <a:latin typeface="Times New Roman"/>
              </a:rPr>
              <a:t>- </a:t>
            </a:r>
            <a:r>
              <a:rPr lang="en-US" sz="2000" b="1" dirty="0" err="1">
                <a:solidFill>
                  <a:prstClr val="black"/>
                </a:solidFill>
                <a:latin typeface="Times New Roman"/>
              </a:rPr>
              <a:t>Lãnh</a:t>
            </a:r>
            <a:r>
              <a:rPr lang="en-US" sz="2000" b="1" dirty="0">
                <a:solidFill>
                  <a:prstClr val="black"/>
                </a:solidFill>
                <a:latin typeface="Times New Roman"/>
              </a:rPr>
              <a:t> </a:t>
            </a:r>
            <a:r>
              <a:rPr lang="en-US" sz="2000" b="1" dirty="0" err="1">
                <a:solidFill>
                  <a:prstClr val="black"/>
                </a:solidFill>
                <a:latin typeface="Times New Roman"/>
              </a:rPr>
              <a:t>đạo</a:t>
            </a:r>
            <a:r>
              <a:rPr lang="vi-VN" sz="2000" b="1" dirty="0">
                <a:solidFill>
                  <a:prstClr val="black"/>
                </a:solidFill>
                <a:latin typeface="Times New Roman"/>
              </a:rPr>
              <a:t> nhà trường luôn tạo điều kiện cho giáo viên học tập nâng cao trình độ chuyên môn và mua sắm cũng như bổ sung cơ sở vật chất, đồ dùng, đồ chơi để đảm bảo cho giáo viên thực hiện tốt chất lượng giảng dạy.</a:t>
            </a:r>
            <a:endParaRPr lang="en-US" sz="2000" b="1" dirty="0">
              <a:solidFill>
                <a:prstClr val="black"/>
              </a:solidFill>
            </a:endParaRPr>
          </a:p>
          <a:p>
            <a:r>
              <a:rPr lang="vi-VN" sz="2000" b="1" dirty="0">
                <a:solidFill>
                  <a:prstClr val="black"/>
                </a:solidFill>
                <a:latin typeface="Times New Roman"/>
              </a:rPr>
              <a:t>- Có nhiều năm kinh nghiệm giảng dạy tiếp xúc với trẻ, nắm được tâm sinh lý</a:t>
            </a:r>
            <a:endParaRPr lang="en-US" sz="2000" b="1" dirty="0">
              <a:solidFill>
                <a:prstClr val="black"/>
              </a:solidFill>
            </a:endParaRPr>
          </a:p>
          <a:p>
            <a:r>
              <a:rPr lang="vi-VN" sz="2000" b="1" dirty="0">
                <a:solidFill>
                  <a:prstClr val="black"/>
                </a:solidFill>
                <a:latin typeface="Times New Roman"/>
              </a:rPr>
              <a:t> của trẻ và những xu hướng phát triển của trẻ</a:t>
            </a:r>
            <a:endParaRPr lang="en-US" sz="2000" b="1" dirty="0">
              <a:solidFill>
                <a:prstClr val="black"/>
              </a:solidFill>
            </a:endParaRPr>
          </a:p>
        </p:txBody>
      </p:sp>
      <p:sp>
        <p:nvSpPr>
          <p:cNvPr id="8" name="Rectangle 7"/>
          <p:cNvSpPr/>
          <p:nvPr/>
        </p:nvSpPr>
        <p:spPr>
          <a:xfrm>
            <a:off x="4724400" y="1676400"/>
            <a:ext cx="4267200" cy="5105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b="1" dirty="0">
                <a:solidFill>
                  <a:srgbClr val="000000"/>
                </a:solidFill>
                <a:latin typeface="Times New Roman"/>
                <a:ea typeface="Arial"/>
                <a:cs typeface="Times New Roman"/>
              </a:rPr>
              <a:t>- Nhiều cha mẹ </a:t>
            </a:r>
            <a:r>
              <a:rPr lang="en-US" b="1" dirty="0" err="1">
                <a:solidFill>
                  <a:srgbClr val="000000"/>
                </a:solidFill>
                <a:latin typeface="Times New Roman"/>
                <a:ea typeface="Arial"/>
                <a:cs typeface="Times New Roman"/>
              </a:rPr>
              <a:t>trẻ</a:t>
            </a:r>
            <a:r>
              <a:rPr lang="en-US" b="1">
                <a:solidFill>
                  <a:srgbClr val="000000"/>
                </a:solidFill>
                <a:latin typeface="Times New Roman"/>
                <a:ea typeface="Arial"/>
                <a:cs typeface="Times New Roman"/>
              </a:rPr>
              <a:t> còn</a:t>
            </a:r>
            <a:r>
              <a:rPr lang="en-US" b="1" dirty="0">
                <a:solidFill>
                  <a:srgbClr val="000000"/>
                </a:solidFill>
                <a:latin typeface="Times New Roman"/>
                <a:ea typeface="Arial"/>
                <a:cs typeface="Times New Roman"/>
              </a:rPr>
              <a:t> chủ quan cũng như </a:t>
            </a:r>
            <a:r>
              <a:rPr lang="vi-VN" b="1" dirty="0">
                <a:solidFill>
                  <a:srgbClr val="000000"/>
                </a:solidFill>
                <a:latin typeface="Times New Roman"/>
                <a:ea typeface="Arial"/>
                <a:cs typeface="Times New Roman"/>
              </a:rPr>
              <a:t>chưa hiểu và quan tâm đến việc giáo dục rèn luyện kỹ năng </a:t>
            </a:r>
            <a:r>
              <a:rPr lang="en-US" b="1" dirty="0">
                <a:solidFill>
                  <a:srgbClr val="000000"/>
                </a:solidFill>
                <a:latin typeface="Times New Roman"/>
                <a:ea typeface="Arial"/>
                <a:cs typeface="Times New Roman"/>
              </a:rPr>
              <a:t>phòng tránh bị xâm hại </a:t>
            </a:r>
            <a:r>
              <a:rPr lang="vi-VN" b="1" dirty="0">
                <a:solidFill>
                  <a:srgbClr val="000000"/>
                </a:solidFill>
                <a:latin typeface="Times New Roman"/>
                <a:ea typeface="Arial"/>
                <a:cs typeface="Times New Roman"/>
              </a:rPr>
              <a:t>cho trẻ.</a:t>
            </a:r>
            <a:endParaRPr lang="en-US" sz="1400" b="1" dirty="0">
              <a:solidFill>
                <a:prstClr val="white"/>
              </a:solidFill>
              <a:ea typeface="Arial"/>
              <a:cs typeface="Times New Roman"/>
            </a:endParaRPr>
          </a:p>
          <a:p>
            <a:pPr algn="just">
              <a:lnSpc>
                <a:spcPct val="120000"/>
              </a:lnSpc>
            </a:pPr>
            <a:r>
              <a:rPr lang="vi-VN" b="1" dirty="0">
                <a:solidFill>
                  <a:srgbClr val="000000"/>
                </a:solidFill>
                <a:latin typeface="Times New Roman"/>
                <a:ea typeface="Arial"/>
                <a:cs typeface="Times New Roman"/>
              </a:rPr>
              <a:t>- Trẻ bị ảnh hưởng bởi cuộc sống phát triển hiện đại như: Internet, tivi,</a:t>
            </a:r>
            <a:br>
              <a:rPr lang="vi-VN" b="1" dirty="0">
                <a:solidFill>
                  <a:srgbClr val="000000"/>
                </a:solidFill>
                <a:latin typeface="Times New Roman"/>
                <a:ea typeface="Arial"/>
                <a:cs typeface="Times New Roman"/>
              </a:rPr>
            </a:br>
            <a:r>
              <a:rPr lang="vi-VN" b="1" dirty="0">
                <a:solidFill>
                  <a:srgbClr val="000000"/>
                </a:solidFill>
                <a:latin typeface="Times New Roman"/>
                <a:ea typeface="Arial"/>
                <a:cs typeface="Times New Roman"/>
              </a:rPr>
              <a:t>các trò chơi điện tử…</a:t>
            </a:r>
            <a:endParaRPr lang="en-US" sz="1400" b="1" dirty="0">
              <a:solidFill>
                <a:prstClr val="white"/>
              </a:solidFill>
              <a:ea typeface="Arial"/>
              <a:cs typeface="Times New Roman"/>
            </a:endParaRPr>
          </a:p>
          <a:p>
            <a:pPr algn="just">
              <a:lnSpc>
                <a:spcPct val="120000"/>
              </a:lnSpc>
            </a:pPr>
            <a:r>
              <a:rPr lang="vi-VN" b="1" dirty="0">
                <a:solidFill>
                  <a:srgbClr val="000000"/>
                </a:solidFill>
                <a:latin typeface="Times New Roman"/>
                <a:ea typeface="Arial"/>
                <a:cs typeface="Times New Roman"/>
              </a:rPr>
              <a:t>- </a:t>
            </a:r>
            <a:r>
              <a:rPr lang="en-US" b="1" dirty="0">
                <a:solidFill>
                  <a:srgbClr val="000000"/>
                </a:solidFill>
                <a:latin typeface="Times New Roman"/>
                <a:ea typeface="Times New Roman"/>
                <a:cs typeface="Times New Roman"/>
              </a:rPr>
              <a:t>Phụ huynh còn chưa giành nhiều thời gian cho trẻ</a:t>
            </a:r>
            <a:r>
              <a:rPr lang="vi-VN" b="1" dirty="0">
                <a:solidFill>
                  <a:srgbClr val="000000"/>
                </a:solidFill>
                <a:latin typeface="Times New Roman"/>
                <a:ea typeface="Times New Roman"/>
                <a:cs typeface="Times New Roman"/>
              </a:rPr>
              <a:t>.</a:t>
            </a:r>
            <a:endParaRPr lang="en-US" sz="1400" b="1" dirty="0">
              <a:solidFill>
                <a:prstClr val="white"/>
              </a:solidFill>
              <a:ea typeface="Arial"/>
              <a:cs typeface="Times New Roman"/>
            </a:endParaRPr>
          </a:p>
        </p:txBody>
      </p:sp>
      <p:sp>
        <p:nvSpPr>
          <p:cNvPr id="9" name="Oval 8"/>
          <p:cNvSpPr/>
          <p:nvPr/>
        </p:nvSpPr>
        <p:spPr>
          <a:xfrm>
            <a:off x="4724400" y="0"/>
            <a:ext cx="4191000" cy="1600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Khó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khăn</a:t>
            </a:r>
            <a:endParaRPr lang="en-US" sz="3600" b="1" dirty="0">
              <a:solidFill>
                <a:srgbClr val="FF0000"/>
              </a:solidFill>
              <a:latin typeface="Times New Roman" pitchFamily="18" charset="0"/>
              <a:cs typeface="Times New Roman"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419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0" fill="hold" display="0">
                  <p:stCondLst>
                    <p:cond delay="indefinite"/>
                  </p:stCondLst>
                  <p:endCondLst>
                    <p:cond evt="onStopAudio" delay="0">
                      <p:tgtEl>
                        <p:sldTgt/>
                      </p:tgtEl>
                    </p:cond>
                  </p:endCondLst>
                </p:cTn>
                <p:tgtEl>
                  <p:spTgt spid="2"/>
                </p:tgtEl>
              </p:cMediaNode>
            </p:audio>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371600"/>
            <a:ext cx="9067800" cy="4754563"/>
          </a:xfrm>
        </p:spPr>
        <p:txBody>
          <a:bodyPr/>
          <a:lstStyle/>
          <a:p>
            <a:pPr marL="0" indent="0">
              <a:buNone/>
            </a:pPr>
            <a:endParaRPr lang="en-US" dirty="0"/>
          </a:p>
        </p:txBody>
      </p:sp>
      <p:sp>
        <p:nvSpPr>
          <p:cNvPr id="5" name="Rectangle 4"/>
          <p:cNvSpPr/>
          <p:nvPr/>
        </p:nvSpPr>
        <p:spPr>
          <a:xfrm>
            <a:off x="27140" y="304800"/>
            <a:ext cx="91440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pt-BR" sz="2400" dirty="0">
                <a:solidFill>
                  <a:srgbClr val="FF0000"/>
                </a:solidFill>
                <a:latin typeface="Times New Roman"/>
                <a:ea typeface="Arial"/>
                <a:cs typeface="Times New Roman"/>
              </a:rPr>
              <a:t> Qua điều tra thực tế về những kỹ năng mà trẻ có trong việc phòng chống     bị xâm hại như sau:</a:t>
            </a:r>
            <a:endParaRPr lang="en-US" sz="2400" dirty="0">
              <a:solidFill>
                <a:srgbClr val="FF0000"/>
              </a:solidFill>
              <a:latin typeface="Arial"/>
              <a:ea typeface="Arial"/>
              <a:cs typeface="Times New Roman"/>
            </a:endParaRPr>
          </a:p>
        </p:txBody>
      </p:sp>
      <p:graphicFrame>
        <p:nvGraphicFramePr>
          <p:cNvPr id="10" name="Table 9"/>
          <p:cNvGraphicFramePr>
            <a:graphicFrameLocks noGrp="1"/>
          </p:cNvGraphicFramePr>
          <p:nvPr>
            <p:extLst>
              <p:ext uri="{D42A27DB-BD31-4B8C-83A1-F6EECF244321}">
                <p14:modId xmlns:p14="http://schemas.microsoft.com/office/powerpoint/2010/main" val="3373316910"/>
              </p:ext>
            </p:extLst>
          </p:nvPr>
        </p:nvGraphicFramePr>
        <p:xfrm>
          <a:off x="52973" y="1524001"/>
          <a:ext cx="9086852" cy="5486399"/>
        </p:xfrm>
        <a:graphic>
          <a:graphicData uri="http://schemas.openxmlformats.org/drawingml/2006/table">
            <a:tbl>
              <a:tblPr firstRow="1" firstCol="1" bandRow="1">
                <a:tableStyleId>{5C22544A-7EE6-4342-B048-85BDC9FD1C3A}</a:tableStyleId>
              </a:tblPr>
              <a:tblGrid>
                <a:gridCol w="3714704">
                  <a:extLst>
                    <a:ext uri="{9D8B030D-6E8A-4147-A177-3AD203B41FA5}">
                      <a16:colId xmlns:a16="http://schemas.microsoft.com/office/drawing/2014/main" val="20000"/>
                    </a:ext>
                  </a:extLst>
                </a:gridCol>
                <a:gridCol w="997736">
                  <a:extLst>
                    <a:ext uri="{9D8B030D-6E8A-4147-A177-3AD203B41FA5}">
                      <a16:colId xmlns:a16="http://schemas.microsoft.com/office/drawing/2014/main" val="20001"/>
                    </a:ext>
                  </a:extLst>
                </a:gridCol>
                <a:gridCol w="1144944">
                  <a:extLst>
                    <a:ext uri="{9D8B030D-6E8A-4147-A177-3AD203B41FA5}">
                      <a16:colId xmlns:a16="http://schemas.microsoft.com/office/drawing/2014/main" val="20002"/>
                    </a:ext>
                  </a:extLst>
                </a:gridCol>
                <a:gridCol w="1148579">
                  <a:extLst>
                    <a:ext uri="{9D8B030D-6E8A-4147-A177-3AD203B41FA5}">
                      <a16:colId xmlns:a16="http://schemas.microsoft.com/office/drawing/2014/main" val="20003"/>
                    </a:ext>
                  </a:extLst>
                </a:gridCol>
                <a:gridCol w="1148579">
                  <a:extLst>
                    <a:ext uri="{9D8B030D-6E8A-4147-A177-3AD203B41FA5}">
                      <a16:colId xmlns:a16="http://schemas.microsoft.com/office/drawing/2014/main" val="20004"/>
                    </a:ext>
                  </a:extLst>
                </a:gridCol>
                <a:gridCol w="932310">
                  <a:extLst>
                    <a:ext uri="{9D8B030D-6E8A-4147-A177-3AD203B41FA5}">
                      <a16:colId xmlns:a16="http://schemas.microsoft.com/office/drawing/2014/main" val="20005"/>
                    </a:ext>
                  </a:extLst>
                </a:gridCol>
              </a:tblGrid>
              <a:tr h="736617">
                <a:tc rowSpan="2">
                  <a:txBody>
                    <a:bodyPr/>
                    <a:lstStyle/>
                    <a:p>
                      <a:pPr marL="0" marR="0" algn="just">
                        <a:lnSpc>
                          <a:spcPct val="120000"/>
                        </a:lnSpc>
                        <a:spcBef>
                          <a:spcPts val="0"/>
                        </a:spcBef>
                        <a:spcAft>
                          <a:spcPts val="0"/>
                        </a:spcAft>
                      </a:pPr>
                      <a:r>
                        <a:rPr lang="pt-BR" sz="1400" dirty="0">
                          <a:effectLst/>
                        </a:rPr>
                        <a:t> </a:t>
                      </a:r>
                      <a:endParaRPr lang="en-US" sz="1100" dirty="0">
                        <a:effectLst/>
                      </a:endParaRPr>
                    </a:p>
                    <a:p>
                      <a:pPr marL="0" marR="0" algn="just">
                        <a:lnSpc>
                          <a:spcPct val="120000"/>
                        </a:lnSpc>
                        <a:spcBef>
                          <a:spcPts val="0"/>
                        </a:spcBef>
                        <a:spcAft>
                          <a:spcPts val="0"/>
                        </a:spcAft>
                      </a:pPr>
                      <a:r>
                        <a:rPr lang="pt-BR" sz="1400" dirty="0">
                          <a:effectLst/>
                        </a:rPr>
                        <a:t>Mức độ nội dung khảo sát</a:t>
                      </a:r>
                      <a:endParaRPr lang="en-US" sz="1100" dirty="0">
                        <a:effectLst/>
                      </a:endParaRPr>
                    </a:p>
                    <a:p>
                      <a:pPr marL="0" marR="0" algn="just">
                        <a:lnSpc>
                          <a:spcPct val="120000"/>
                        </a:lnSpc>
                        <a:spcBef>
                          <a:spcPts val="0"/>
                        </a:spcBef>
                        <a:spcAft>
                          <a:spcPts val="0"/>
                        </a:spcAft>
                      </a:pPr>
                      <a:r>
                        <a:rPr lang="pt-BR" sz="1400" dirty="0">
                          <a:effectLst/>
                        </a:rPr>
                        <a:t> </a:t>
                      </a:r>
                      <a:endParaRPr lang="en-US" sz="1100" dirty="0">
                        <a:effectLst/>
                        <a:latin typeface="Arial"/>
                        <a:ea typeface="Arial"/>
                        <a:cs typeface="Times New Roman"/>
                      </a:endParaRPr>
                    </a:p>
                  </a:txBody>
                  <a:tcPr marL="68580" marR="68580" marT="0" marB="0"/>
                </a:tc>
                <a:tc rowSpan="2">
                  <a:txBody>
                    <a:bodyPr/>
                    <a:lstStyle/>
                    <a:p>
                      <a:pPr marL="0" marR="0" algn="ctr">
                        <a:lnSpc>
                          <a:spcPct val="120000"/>
                        </a:lnSpc>
                        <a:spcBef>
                          <a:spcPts val="0"/>
                        </a:spcBef>
                        <a:spcAft>
                          <a:spcPts val="0"/>
                        </a:spcAft>
                      </a:pPr>
                      <a:r>
                        <a:rPr lang="pt-BR" sz="1400" dirty="0">
                          <a:effectLst/>
                        </a:rPr>
                        <a:t> </a:t>
                      </a:r>
                      <a:endParaRPr lang="en-US" sz="1100" dirty="0">
                        <a:effectLst/>
                      </a:endParaRPr>
                    </a:p>
                    <a:p>
                      <a:pPr marL="0" marR="0" algn="ctr">
                        <a:lnSpc>
                          <a:spcPct val="120000"/>
                        </a:lnSpc>
                        <a:spcBef>
                          <a:spcPts val="0"/>
                        </a:spcBef>
                        <a:spcAft>
                          <a:spcPts val="0"/>
                        </a:spcAft>
                      </a:pPr>
                      <a:r>
                        <a:rPr lang="pt-BR" sz="1400" dirty="0">
                          <a:effectLst/>
                        </a:rPr>
                        <a:t>Tổng số trẻ</a:t>
                      </a:r>
                      <a:endParaRPr lang="en-US" sz="1100" dirty="0">
                        <a:effectLst/>
                        <a:latin typeface="Arial"/>
                        <a:ea typeface="Arial"/>
                        <a:cs typeface="Times New Roman"/>
                      </a:endParaRPr>
                    </a:p>
                  </a:txBody>
                  <a:tcPr marL="68580" marR="68580" marT="0" marB="0"/>
                </a:tc>
                <a:tc gridSpan="2">
                  <a:txBody>
                    <a:bodyPr/>
                    <a:lstStyle/>
                    <a:p>
                      <a:pPr marL="0" marR="0" algn="ctr">
                        <a:lnSpc>
                          <a:spcPct val="120000"/>
                        </a:lnSpc>
                        <a:spcBef>
                          <a:spcPts val="0"/>
                        </a:spcBef>
                        <a:spcAft>
                          <a:spcPts val="0"/>
                        </a:spcAft>
                      </a:pPr>
                      <a:r>
                        <a:rPr lang="pt-BR" sz="1400" dirty="0">
                          <a:effectLst/>
                        </a:rPr>
                        <a:t>Đạt</a:t>
                      </a:r>
                      <a:endParaRPr lang="en-US" sz="1100" dirty="0">
                        <a:effectLst/>
                        <a:latin typeface="Arial"/>
                        <a:ea typeface="Arial"/>
                        <a:cs typeface="Times New Roman"/>
                      </a:endParaRPr>
                    </a:p>
                  </a:txBody>
                  <a:tcPr marL="68580" marR="68580" marT="0" marB="0" anchor="ctr"/>
                </a:tc>
                <a:tc hMerge="1">
                  <a:txBody>
                    <a:bodyPr/>
                    <a:lstStyle/>
                    <a:p>
                      <a:endParaRPr lang="en-US"/>
                    </a:p>
                  </a:txBody>
                  <a:tcPr/>
                </a:tc>
                <a:tc gridSpan="2">
                  <a:txBody>
                    <a:bodyPr/>
                    <a:lstStyle/>
                    <a:p>
                      <a:pPr marL="0" marR="0" algn="ctr">
                        <a:lnSpc>
                          <a:spcPct val="120000"/>
                        </a:lnSpc>
                        <a:spcBef>
                          <a:spcPts val="0"/>
                        </a:spcBef>
                        <a:spcAft>
                          <a:spcPts val="0"/>
                        </a:spcAft>
                      </a:pPr>
                      <a:r>
                        <a:rPr lang="pt-BR" sz="1400">
                          <a:effectLst/>
                        </a:rPr>
                        <a:t>Chưa đạt</a:t>
                      </a:r>
                      <a:endParaRPr lang="en-US" sz="1100">
                        <a:effectLst/>
                        <a:latin typeface="Arial"/>
                        <a:ea typeface="Arial"/>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812817">
                <a:tc vMerge="1">
                  <a:txBody>
                    <a:bodyPr/>
                    <a:lstStyle/>
                    <a:p>
                      <a:endParaRPr lang="en-US"/>
                    </a:p>
                  </a:txBody>
                  <a:tcPr/>
                </a:tc>
                <a:tc vMerge="1">
                  <a:txBody>
                    <a:bodyPr/>
                    <a:lstStyle/>
                    <a:p>
                      <a:endParaRPr lang="en-US"/>
                    </a:p>
                  </a:txBody>
                  <a:tcPr/>
                </a:tc>
                <a:tc>
                  <a:txBody>
                    <a:bodyPr/>
                    <a:lstStyle/>
                    <a:p>
                      <a:pPr marL="0" marR="0" algn="ctr">
                        <a:lnSpc>
                          <a:spcPct val="120000"/>
                        </a:lnSpc>
                        <a:spcBef>
                          <a:spcPts val="0"/>
                        </a:spcBef>
                        <a:spcAft>
                          <a:spcPts val="0"/>
                        </a:spcAft>
                      </a:pPr>
                      <a:r>
                        <a:rPr lang="pt-BR" sz="1400" dirty="0">
                          <a:effectLst/>
                        </a:rPr>
                        <a:t>Số</a:t>
                      </a:r>
                      <a:endParaRPr lang="en-US" sz="1100" dirty="0">
                        <a:effectLst/>
                      </a:endParaRPr>
                    </a:p>
                    <a:p>
                      <a:pPr marL="0" marR="0" algn="ctr">
                        <a:lnSpc>
                          <a:spcPct val="120000"/>
                        </a:lnSpc>
                        <a:spcBef>
                          <a:spcPts val="0"/>
                        </a:spcBef>
                        <a:spcAft>
                          <a:spcPts val="0"/>
                        </a:spcAft>
                      </a:pPr>
                      <a:r>
                        <a:rPr lang="pt-BR" sz="1400" dirty="0">
                          <a:effectLst/>
                        </a:rPr>
                        <a:t>Lượng</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a:effectLst/>
                        </a:rPr>
                        <a:t>Tỷ lệ</a:t>
                      </a:r>
                      <a:endParaRPr lang="en-US" sz="1100">
                        <a:effectLst/>
                      </a:endParaRPr>
                    </a:p>
                    <a:p>
                      <a:pPr marL="0" marR="0" algn="ctr">
                        <a:lnSpc>
                          <a:spcPct val="120000"/>
                        </a:lnSpc>
                        <a:spcBef>
                          <a:spcPts val="0"/>
                        </a:spcBef>
                        <a:spcAft>
                          <a:spcPts val="0"/>
                        </a:spcAft>
                      </a:pPr>
                      <a:r>
                        <a:rPr lang="pt-BR" sz="1400">
                          <a:effectLst/>
                        </a:rPr>
                        <a:t>%</a:t>
                      </a:r>
                      <a:endParaRPr lang="en-US" sz="110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a:effectLst/>
                        </a:rPr>
                        <a:t>Số</a:t>
                      </a:r>
                      <a:endParaRPr lang="en-US" sz="1100">
                        <a:effectLst/>
                      </a:endParaRPr>
                    </a:p>
                    <a:p>
                      <a:pPr marL="0" marR="0" algn="ctr">
                        <a:lnSpc>
                          <a:spcPct val="120000"/>
                        </a:lnSpc>
                        <a:spcBef>
                          <a:spcPts val="0"/>
                        </a:spcBef>
                        <a:spcAft>
                          <a:spcPts val="0"/>
                        </a:spcAft>
                      </a:pPr>
                      <a:r>
                        <a:rPr lang="pt-BR" sz="1400">
                          <a:effectLst/>
                        </a:rPr>
                        <a:t>Lượng</a:t>
                      </a:r>
                      <a:endParaRPr lang="en-US" sz="110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Tỷ lệ</a:t>
                      </a:r>
                      <a:endParaRPr lang="en-US" sz="1100" dirty="0">
                        <a:effectLst/>
                      </a:endParaRPr>
                    </a:p>
                    <a:p>
                      <a:pPr marL="0" marR="0" algn="ctr">
                        <a:lnSpc>
                          <a:spcPct val="120000"/>
                        </a:lnSpc>
                        <a:spcBef>
                          <a:spcPts val="0"/>
                        </a:spcBef>
                        <a:spcAft>
                          <a:spcPts val="0"/>
                        </a:spcAft>
                      </a:pPr>
                      <a:r>
                        <a:rPr lang="pt-BR" sz="1400" dirty="0">
                          <a:effectLst/>
                        </a:rPr>
                        <a:t>%</a:t>
                      </a:r>
                      <a:endParaRPr lang="en-US" sz="1100" dirty="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634983">
                <a:tc>
                  <a:txBody>
                    <a:bodyPr/>
                    <a:lstStyle/>
                    <a:p>
                      <a:pPr marL="0" marR="0" algn="just">
                        <a:lnSpc>
                          <a:spcPct val="120000"/>
                        </a:lnSpc>
                        <a:spcBef>
                          <a:spcPts val="0"/>
                        </a:spcBef>
                        <a:spcAft>
                          <a:spcPts val="0"/>
                        </a:spcAft>
                      </a:pPr>
                      <a:r>
                        <a:rPr lang="pt-BR" sz="1400" dirty="0">
                          <a:effectLst/>
                        </a:rPr>
                        <a:t>1. Trẻ</a:t>
                      </a:r>
                      <a:r>
                        <a:rPr lang="pt-BR" sz="1400" baseline="0" dirty="0">
                          <a:effectLst/>
                        </a:rPr>
                        <a:t> hiểu được vùng kín là những bộ phận nào</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latin typeface="+mn-lt"/>
                          <a:ea typeface="+mn-ea"/>
                          <a:cs typeface="+mn-cs"/>
                        </a:rPr>
                        <a:t>21</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a:effectLst/>
                        </a:rPr>
                        <a:t>12</a:t>
                      </a:r>
                      <a:endParaRPr lang="en-US" sz="110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57,1%</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latin typeface="+mn-lt"/>
                          <a:ea typeface="+mn-ea"/>
                          <a:cs typeface="+mn-cs"/>
                        </a:rPr>
                        <a:t>9</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42,9%</a:t>
                      </a:r>
                      <a:endParaRPr lang="en-US" sz="1100" dirty="0">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812817">
                <a:tc>
                  <a:txBody>
                    <a:bodyPr/>
                    <a:lstStyle/>
                    <a:p>
                      <a:pPr marL="0" marR="0" algn="just">
                        <a:lnSpc>
                          <a:spcPct val="120000"/>
                        </a:lnSpc>
                        <a:spcBef>
                          <a:spcPts val="0"/>
                        </a:spcBef>
                        <a:spcAft>
                          <a:spcPts val="0"/>
                        </a:spcAft>
                      </a:pPr>
                      <a:r>
                        <a:rPr lang="pt-BR" sz="1400" dirty="0">
                          <a:effectLst/>
                        </a:rPr>
                        <a:t>2. Trẻ</a:t>
                      </a:r>
                      <a:r>
                        <a:rPr lang="pt-BR" sz="1400" baseline="0" dirty="0">
                          <a:effectLst/>
                        </a:rPr>
                        <a:t> có kỹ năng ứng xử phù hợp  với bạn bè, họ hàng </a:t>
                      </a:r>
                      <a:r>
                        <a:rPr kumimoji="0" lang="pt-BR" sz="1400" b="1" i="0" u="none" strike="noStrike" kern="1200" cap="none" spc="0" normalizeH="0" baseline="0" noProof="0" dirty="0">
                          <a:ln>
                            <a:noFill/>
                          </a:ln>
                          <a:solidFill>
                            <a:prstClr val="white"/>
                          </a:solidFill>
                          <a:effectLst/>
                          <a:uLnTx/>
                          <a:uFillTx/>
                          <a:latin typeface="+mn-lt"/>
                          <a:ea typeface="+mn-ea"/>
                          <a:cs typeface="+mn-cs"/>
                        </a:rPr>
                        <a:t>để phòng tránh bị xâm hại.</a:t>
                      </a:r>
                      <a:r>
                        <a:rPr lang="pt-BR" sz="1400" baseline="0" dirty="0">
                          <a:effectLst/>
                        </a:rPr>
                        <a:t>.</a:t>
                      </a:r>
                      <a:endParaRPr lang="en-US" sz="1100" dirty="0">
                        <a:effectLst/>
                        <a:latin typeface="Arial"/>
                        <a:ea typeface="Arial"/>
                        <a:cs typeface="Times New Roman"/>
                      </a:endParaRPr>
                    </a:p>
                  </a:txBody>
                  <a:tcPr marL="68580" marR="68580" marT="0" marB="0"/>
                </a:tc>
                <a:tc>
                  <a:txBody>
                    <a:bodyPr/>
                    <a:lstStyle/>
                    <a:p>
                      <a:pPr marL="0" marR="0" algn="ctr">
                        <a:lnSpc>
                          <a:spcPct val="115000"/>
                        </a:lnSpc>
                        <a:spcBef>
                          <a:spcPts val="0"/>
                        </a:spcBef>
                        <a:spcAft>
                          <a:spcPts val="1000"/>
                        </a:spcAft>
                      </a:pPr>
                      <a:r>
                        <a:rPr lang="pt-BR" sz="1400" dirty="0">
                          <a:effectLst/>
                          <a:latin typeface="+mn-lt"/>
                          <a:ea typeface="+mn-ea"/>
                          <a:cs typeface="+mn-cs"/>
                        </a:rPr>
                        <a:t>21</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13</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62%</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latin typeface="+mn-lt"/>
                          <a:ea typeface="+mn-ea"/>
                          <a:cs typeface="+mn-cs"/>
                        </a:rPr>
                        <a:t>8</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38%</a:t>
                      </a:r>
                      <a:endParaRPr lang="en-US" sz="1100" dirty="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914400">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white"/>
                          </a:solidFill>
                          <a:effectLst/>
                          <a:uLnTx/>
                          <a:uFillTx/>
                          <a:latin typeface="+mn-lt"/>
                          <a:ea typeface="+mn-ea"/>
                          <a:cs typeface="+mn-cs"/>
                        </a:rPr>
                        <a:t>2. Trẻ có kỹ năng ứng xử phù hợp  với những người như hàng xóm,bạn bè của bố mẹ để phòng tránh bị xâm hại.</a:t>
                      </a:r>
                      <a:endParaRPr kumimoji="0" lang="en-US" sz="1100" b="1" i="0" u="none" strike="noStrike" kern="1200" cap="none" spc="0" normalizeH="0" baseline="0" noProof="0" dirty="0">
                        <a:ln>
                          <a:noFill/>
                        </a:ln>
                        <a:solidFill>
                          <a:prstClr val="white"/>
                        </a:solidFill>
                        <a:effectLst/>
                        <a:uLnTx/>
                        <a:uFillTx/>
                        <a:latin typeface="Arial"/>
                        <a:ea typeface="Arial"/>
                        <a:cs typeface="Times New Roman"/>
                      </a:endParaRPr>
                    </a:p>
                  </a:txBody>
                  <a:tcPr marL="68580" marR="68580" marT="0" marB="0"/>
                </a:tc>
                <a:tc>
                  <a:txBody>
                    <a:bodyPr/>
                    <a:lstStyle/>
                    <a:p>
                      <a:pPr marL="0" marR="0" algn="ctr">
                        <a:lnSpc>
                          <a:spcPct val="115000"/>
                        </a:lnSpc>
                        <a:spcBef>
                          <a:spcPts val="0"/>
                        </a:spcBef>
                        <a:spcAft>
                          <a:spcPts val="1000"/>
                        </a:spcAft>
                      </a:pPr>
                      <a:r>
                        <a:rPr lang="pt-BR" sz="1400" dirty="0">
                          <a:effectLst/>
                          <a:latin typeface="+mn-lt"/>
                          <a:ea typeface="+mn-ea"/>
                          <a:cs typeface="+mn-cs"/>
                        </a:rPr>
                        <a:t>21</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10</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47,6%</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latin typeface="+mn-lt"/>
                          <a:ea typeface="+mn-ea"/>
                          <a:cs typeface="+mn-cs"/>
                        </a:rPr>
                        <a:t>11</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52,4</a:t>
                      </a:r>
                      <a:r>
                        <a:rPr lang="vi-VN" sz="1400" dirty="0">
                          <a:effectLst/>
                        </a:rPr>
                        <a:t>%</a:t>
                      </a:r>
                      <a:endParaRPr lang="en-US" sz="1100" dirty="0">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r h="759096">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white"/>
                          </a:solidFill>
                          <a:effectLst/>
                          <a:uLnTx/>
                          <a:uFillTx/>
                          <a:latin typeface="+mn-lt"/>
                          <a:ea typeface="+mn-ea"/>
                          <a:cs typeface="+mn-cs"/>
                        </a:rPr>
                        <a:t>2. Trẻ có kỹ năng ứng xử phù hợp với người bé mới gặp lần đầu để phòng tránh bị xâm hại. </a:t>
                      </a:r>
                      <a:endParaRPr kumimoji="0" lang="en-US" sz="1100" b="1" i="0" u="none" strike="noStrike" kern="1200" cap="none" spc="0" normalizeH="0" baseline="0" noProof="0" dirty="0">
                        <a:ln>
                          <a:noFill/>
                        </a:ln>
                        <a:solidFill>
                          <a:prstClr val="white"/>
                        </a:solidFill>
                        <a:effectLst/>
                        <a:uLnTx/>
                        <a:uFillTx/>
                        <a:latin typeface="Arial"/>
                        <a:ea typeface="Arial"/>
                        <a:cs typeface="Times New Roman"/>
                      </a:endParaRPr>
                    </a:p>
                  </a:txBody>
                  <a:tcPr marL="68580" marR="68580" marT="0" marB="0"/>
                </a:tc>
                <a:tc>
                  <a:txBody>
                    <a:bodyPr/>
                    <a:lstStyle/>
                    <a:p>
                      <a:pPr marL="0" marR="0" algn="ctr">
                        <a:lnSpc>
                          <a:spcPct val="115000"/>
                        </a:lnSpc>
                        <a:spcBef>
                          <a:spcPts val="0"/>
                        </a:spcBef>
                        <a:spcAft>
                          <a:spcPts val="1000"/>
                        </a:spcAft>
                      </a:pPr>
                      <a:r>
                        <a:rPr lang="pt-BR" sz="1400" dirty="0">
                          <a:effectLst/>
                          <a:latin typeface="+mn-lt"/>
                          <a:ea typeface="+mn-ea"/>
                          <a:cs typeface="+mn-cs"/>
                        </a:rPr>
                        <a:t>21</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en-US" sz="1100" dirty="0">
                          <a:effectLst/>
                          <a:latin typeface="Arial"/>
                          <a:ea typeface="Arial"/>
                          <a:cs typeface="Times New Roman"/>
                        </a:rPr>
                        <a:t>11</a:t>
                      </a:r>
                    </a:p>
                  </a:txBody>
                  <a:tcPr marL="68580" marR="68580" marT="0" marB="0"/>
                </a:tc>
                <a:tc>
                  <a:txBody>
                    <a:bodyPr/>
                    <a:lstStyle/>
                    <a:p>
                      <a:pPr marL="0" marR="0" algn="ctr">
                        <a:lnSpc>
                          <a:spcPct val="120000"/>
                        </a:lnSpc>
                        <a:spcBef>
                          <a:spcPts val="0"/>
                        </a:spcBef>
                        <a:spcAft>
                          <a:spcPts val="0"/>
                        </a:spcAft>
                      </a:pPr>
                      <a:r>
                        <a:rPr lang="pt-BR" sz="1400" dirty="0">
                          <a:effectLst/>
                        </a:rPr>
                        <a:t>52,4%</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latin typeface="+mn-lt"/>
                          <a:ea typeface="+mn-ea"/>
                          <a:cs typeface="+mn-cs"/>
                        </a:rPr>
                        <a:t>10</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47,6%</a:t>
                      </a:r>
                      <a:endParaRPr lang="en-US" sz="1100"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815669">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pt-BR" sz="1400" b="1" i="0" u="none" strike="noStrike" kern="1200" cap="none" spc="0" normalizeH="0" baseline="0" noProof="0" dirty="0">
                          <a:ln>
                            <a:noFill/>
                          </a:ln>
                          <a:solidFill>
                            <a:prstClr val="white"/>
                          </a:solidFill>
                          <a:effectLst/>
                          <a:uLnTx/>
                          <a:uFillTx/>
                          <a:latin typeface="+mn-lt"/>
                          <a:ea typeface="+mn-ea"/>
                          <a:cs typeface="+mn-cs"/>
                        </a:rPr>
                        <a:t>2. Trẻ có kỹ năng ứng xử phù hợp  với người lạ để tránh bị xâm hại.</a:t>
                      </a:r>
                      <a:endParaRPr kumimoji="0" lang="en-US" sz="1100" b="1" i="0" u="none" strike="noStrike" kern="1200" cap="none" spc="0" normalizeH="0" baseline="0" noProof="0" dirty="0">
                        <a:ln>
                          <a:noFill/>
                        </a:ln>
                        <a:solidFill>
                          <a:prstClr val="white"/>
                        </a:solidFill>
                        <a:effectLst/>
                        <a:uLnTx/>
                        <a:uFillTx/>
                        <a:latin typeface="Arial"/>
                        <a:ea typeface="Arial"/>
                        <a:cs typeface="Times New Roman"/>
                      </a:endParaRPr>
                    </a:p>
                  </a:txBody>
                  <a:tcPr marL="68580" marR="68580" marT="0" marB="0"/>
                </a:tc>
                <a:tc>
                  <a:txBody>
                    <a:bodyPr/>
                    <a:lstStyle/>
                    <a:p>
                      <a:pPr marL="0" marR="0" algn="ctr">
                        <a:lnSpc>
                          <a:spcPct val="115000"/>
                        </a:lnSpc>
                        <a:spcBef>
                          <a:spcPts val="0"/>
                        </a:spcBef>
                        <a:spcAft>
                          <a:spcPts val="1000"/>
                        </a:spcAft>
                      </a:pPr>
                      <a:r>
                        <a:rPr lang="pt-BR" sz="1400" dirty="0">
                          <a:effectLst/>
                          <a:latin typeface="+mn-lt"/>
                          <a:ea typeface="+mn-ea"/>
                          <a:cs typeface="+mn-cs"/>
                        </a:rPr>
                        <a:t>21</a:t>
                      </a:r>
                      <a:endParaRPr lang="en-US" sz="1100" dirty="0">
                        <a:effectLst/>
                        <a:latin typeface="Arial"/>
                        <a:ea typeface="Arial"/>
                        <a:cs typeface="Times New Roman"/>
                      </a:endParaRPr>
                    </a:p>
                  </a:txBody>
                  <a:tcPr marL="68580" marR="68580" marT="0" marB="0"/>
                </a:tc>
                <a:tc>
                  <a:txBody>
                    <a:bodyPr/>
                    <a:lstStyle/>
                    <a:p>
                      <a:pPr marL="0" marR="0">
                        <a:lnSpc>
                          <a:spcPct val="120000"/>
                        </a:lnSpc>
                        <a:spcBef>
                          <a:spcPts val="0"/>
                        </a:spcBef>
                        <a:spcAft>
                          <a:spcPts val="0"/>
                        </a:spcAft>
                      </a:pPr>
                      <a:r>
                        <a:rPr lang="vi-VN" sz="1400" dirty="0">
                          <a:effectLst/>
                        </a:rPr>
                        <a:t>    </a:t>
                      </a:r>
                      <a:r>
                        <a:rPr lang="pt-BR" sz="1400" dirty="0">
                          <a:effectLst/>
                        </a:rPr>
                        <a:t>9</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42,9%</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latin typeface="+mn-lt"/>
                          <a:ea typeface="+mn-ea"/>
                          <a:cs typeface="+mn-cs"/>
                        </a:rPr>
                        <a:t>12</a:t>
                      </a:r>
                      <a:endParaRPr lang="en-US" sz="1100" dirty="0">
                        <a:effectLst/>
                        <a:latin typeface="Arial"/>
                        <a:ea typeface="Arial"/>
                        <a:cs typeface="Times New Roman"/>
                      </a:endParaRPr>
                    </a:p>
                  </a:txBody>
                  <a:tcPr marL="68580" marR="68580" marT="0" marB="0"/>
                </a:tc>
                <a:tc>
                  <a:txBody>
                    <a:bodyPr/>
                    <a:lstStyle/>
                    <a:p>
                      <a:pPr marL="0" marR="0" algn="ctr">
                        <a:lnSpc>
                          <a:spcPct val="120000"/>
                        </a:lnSpc>
                        <a:spcBef>
                          <a:spcPts val="0"/>
                        </a:spcBef>
                        <a:spcAft>
                          <a:spcPts val="0"/>
                        </a:spcAft>
                      </a:pPr>
                      <a:r>
                        <a:rPr lang="pt-BR" sz="1400" dirty="0">
                          <a:effectLst/>
                        </a:rPr>
                        <a:t>57,1%</a:t>
                      </a:r>
                      <a:endParaRPr lang="en-US" sz="1100" dirty="0">
                        <a:effectLst/>
                        <a:latin typeface="Arial"/>
                        <a:ea typeface="Arial"/>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99508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ải xuống (7).jpg"/>
          <p:cNvPicPr>
            <a:picLocks noGrp="1" noChangeAspect="1"/>
          </p:cNvPicPr>
          <p:nvPr>
            <p:ph idx="1"/>
          </p:nvPr>
        </p:nvPicPr>
        <p:blipFill>
          <a:blip r:embed="rId5"/>
          <a:stretch>
            <a:fillRect/>
          </a:stretch>
        </p:blipFill>
        <p:spPr>
          <a:xfrm>
            <a:off x="0" y="0"/>
            <a:ext cx="9144000" cy="6858000"/>
          </a:xfrm>
        </p:spPr>
      </p:pic>
      <p:sp>
        <p:nvSpPr>
          <p:cNvPr id="8" name="Oval 7"/>
          <p:cNvSpPr/>
          <p:nvPr/>
        </p:nvSpPr>
        <p:spPr>
          <a:xfrm>
            <a:off x="2667000" y="81419"/>
            <a:ext cx="6324600" cy="113778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itchFamily="18" charset="0"/>
                <a:cs typeface="Times New Roman" pitchFamily="18" charset="0"/>
              </a:rPr>
              <a:t>Về phía phụ huynh học sinh </a:t>
            </a:r>
          </a:p>
        </p:txBody>
      </p:sp>
      <p:sp>
        <p:nvSpPr>
          <p:cNvPr id="7" name="Rounded Rectangle 6"/>
          <p:cNvSpPr/>
          <p:nvPr/>
        </p:nvSpPr>
        <p:spPr>
          <a:xfrm>
            <a:off x="2895600" y="1371600"/>
            <a:ext cx="6096000" cy="556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pt-BR" sz="2800" dirty="0">
                <a:solidFill>
                  <a:srgbClr val="000000"/>
                </a:solidFill>
                <a:latin typeface="Times New Roman"/>
                <a:ea typeface="Arial"/>
                <a:cs typeface="Times New Roman"/>
              </a:rPr>
              <a:t> </a:t>
            </a:r>
            <a:r>
              <a:rPr lang="vi-VN" sz="2400" b="1" i="1" dirty="0">
                <a:solidFill>
                  <a:srgbClr val="FF0000"/>
                </a:solidFill>
                <a:latin typeface="Times New Roman" pitchFamily="18" charset="0"/>
                <a:ea typeface="Arial"/>
                <a:cs typeface="Times New Roman" pitchFamily="18" charset="0"/>
              </a:rPr>
              <a:t>- Nhiều cha mẹ học sinh </a:t>
            </a:r>
            <a:r>
              <a:rPr lang="en-US" sz="2400" b="1" i="1" dirty="0">
                <a:solidFill>
                  <a:srgbClr val="FF0000"/>
                </a:solidFill>
                <a:latin typeface="Times New Roman" pitchFamily="18" charset="0"/>
                <a:ea typeface="Arial"/>
                <a:cs typeface="Times New Roman" pitchFamily="18" charset="0"/>
              </a:rPr>
              <a:t>còn chủ quan cũng như </a:t>
            </a:r>
            <a:r>
              <a:rPr lang="vi-VN" sz="2400" b="1" i="1" dirty="0">
                <a:solidFill>
                  <a:srgbClr val="FF0000"/>
                </a:solidFill>
                <a:latin typeface="Times New Roman" pitchFamily="18" charset="0"/>
                <a:ea typeface="Arial"/>
                <a:cs typeface="Times New Roman" pitchFamily="18" charset="0"/>
              </a:rPr>
              <a:t>chưa hiểu và quan tâm đến việc giáo dục rèn luyện kỹ năng </a:t>
            </a:r>
            <a:r>
              <a:rPr lang="en-US" sz="2400" b="1" i="1" dirty="0">
                <a:solidFill>
                  <a:srgbClr val="FF0000"/>
                </a:solidFill>
                <a:latin typeface="Times New Roman" pitchFamily="18" charset="0"/>
                <a:ea typeface="Arial"/>
                <a:cs typeface="Times New Roman" pitchFamily="18" charset="0"/>
              </a:rPr>
              <a:t>phòng tránh bị xâm hại </a:t>
            </a:r>
            <a:r>
              <a:rPr lang="vi-VN" sz="2400" b="1" i="1" dirty="0">
                <a:solidFill>
                  <a:srgbClr val="FF0000"/>
                </a:solidFill>
                <a:latin typeface="Times New Roman" pitchFamily="18" charset="0"/>
                <a:ea typeface="Arial"/>
                <a:cs typeface="Times New Roman" pitchFamily="18" charset="0"/>
              </a:rPr>
              <a:t>cho trẻ.</a:t>
            </a:r>
            <a:endParaRPr lang="en-US" sz="2400" b="1" i="1" dirty="0">
              <a:solidFill>
                <a:srgbClr val="FF0000"/>
              </a:solidFill>
              <a:latin typeface="Times New Roman" pitchFamily="18" charset="0"/>
              <a:ea typeface="Arial"/>
              <a:cs typeface="Times New Roman" pitchFamily="18" charset="0"/>
            </a:endParaRPr>
          </a:p>
          <a:p>
            <a:pPr lvl="0" algn="just">
              <a:lnSpc>
                <a:spcPct val="120000"/>
              </a:lnSpc>
            </a:pPr>
            <a:r>
              <a:rPr lang="vi-VN" sz="2400" b="1" i="1" dirty="0">
                <a:solidFill>
                  <a:srgbClr val="FF0000"/>
                </a:solidFill>
                <a:latin typeface="Times New Roman" pitchFamily="18" charset="0"/>
                <a:ea typeface="Arial"/>
                <a:cs typeface="Times New Roman" pitchFamily="18" charset="0"/>
              </a:rPr>
              <a:t>- Trẻ bị ảnh hưởng bởi cuộc sống phát triển hiện đại như: Internet, tivi,</a:t>
            </a:r>
            <a:br>
              <a:rPr lang="vi-VN" sz="2400" b="1" i="1" dirty="0">
                <a:solidFill>
                  <a:srgbClr val="FF0000"/>
                </a:solidFill>
                <a:latin typeface="Times New Roman" pitchFamily="18" charset="0"/>
                <a:ea typeface="Arial"/>
                <a:cs typeface="Times New Roman" pitchFamily="18" charset="0"/>
              </a:rPr>
            </a:br>
            <a:r>
              <a:rPr lang="vi-VN" sz="2400" b="1" i="1" dirty="0">
                <a:solidFill>
                  <a:srgbClr val="FF0000"/>
                </a:solidFill>
                <a:latin typeface="Times New Roman" pitchFamily="18" charset="0"/>
                <a:ea typeface="Arial"/>
                <a:cs typeface="Times New Roman" pitchFamily="18" charset="0"/>
              </a:rPr>
              <a:t>các trò chơi điện tử…</a:t>
            </a:r>
            <a:endParaRPr lang="en-US" sz="2400" b="1" i="1" dirty="0">
              <a:solidFill>
                <a:srgbClr val="FF0000"/>
              </a:solidFill>
              <a:latin typeface="Times New Roman" pitchFamily="18" charset="0"/>
              <a:ea typeface="Arial"/>
              <a:cs typeface="Times New Roman" pitchFamily="18" charset="0"/>
            </a:endParaRPr>
          </a:p>
          <a:p>
            <a:pPr lvl="0" algn="just">
              <a:lnSpc>
                <a:spcPct val="120000"/>
              </a:lnSpc>
            </a:pPr>
            <a:r>
              <a:rPr lang="vi-VN" sz="2400" b="1" i="1" dirty="0">
                <a:solidFill>
                  <a:srgbClr val="FF0000"/>
                </a:solidFill>
                <a:latin typeface="Times New Roman" pitchFamily="18" charset="0"/>
                <a:ea typeface="Arial"/>
                <a:cs typeface="Times New Roman" pitchFamily="18" charset="0"/>
              </a:rPr>
              <a:t>- </a:t>
            </a:r>
            <a:r>
              <a:rPr lang="en-US" sz="2400" b="1" i="1" dirty="0">
                <a:solidFill>
                  <a:srgbClr val="FF0000"/>
                </a:solidFill>
                <a:latin typeface="Times New Roman" pitchFamily="18" charset="0"/>
                <a:ea typeface="Times New Roman"/>
                <a:cs typeface="Times New Roman" pitchFamily="18" charset="0"/>
              </a:rPr>
              <a:t>Phụ huynh còn chưa giành nhiều thời gian cho trẻ</a:t>
            </a:r>
            <a:r>
              <a:rPr lang="vi-VN" sz="2400" b="1" i="1" dirty="0">
                <a:solidFill>
                  <a:srgbClr val="FF0000"/>
                </a:solidFill>
                <a:latin typeface="Times New Roman" pitchFamily="18" charset="0"/>
                <a:ea typeface="Times New Roman"/>
                <a:cs typeface="Times New Roman" pitchFamily="18" charset="0"/>
              </a:rPr>
              <a:t>.</a:t>
            </a:r>
            <a:endParaRPr lang="en-US" sz="2400" b="1" i="1" dirty="0">
              <a:solidFill>
                <a:srgbClr val="FF0000"/>
              </a:solidFill>
              <a:latin typeface="Times New Roman" pitchFamily="18" charset="0"/>
              <a:ea typeface="Arial"/>
              <a:cs typeface="Times New Roman" pitchFamily="18"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9335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3"/>
                </p:tgtEl>
              </p:cMediaNode>
            </p:audio>
          </p:childTnLst>
        </p:cTn>
      </p:par>
    </p:tnLst>
    <p:bldLst>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ight Arrow 4"/>
          <p:cNvSpPr/>
          <p:nvPr/>
        </p:nvSpPr>
        <p:spPr>
          <a:xfrm>
            <a:off x="54801" y="2333625"/>
            <a:ext cx="1600200" cy="838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1752600" y="1447800"/>
            <a:ext cx="5943600" cy="26098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itchFamily="18" charset="0"/>
                <a:cs typeface="Times New Roman" pitchFamily="18" charset="0"/>
              </a:rPr>
              <a:t>Kết quả khảo sát trên trẻ và phụ huynh về kỹ năng  phòng tránh xâm hại là quá thấp</a:t>
            </a:r>
            <a:endParaRPr lang="en-US" b="1" dirty="0">
              <a:solidFill>
                <a:srgbClr val="C00000"/>
              </a:solidFill>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2379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3"/>
                </p:tgtEl>
              </p:cMediaNode>
            </p:audio>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6200" y="152401"/>
            <a:ext cx="9220200" cy="6705600"/>
          </a:xfrm>
        </p:spPr>
      </p:pic>
      <p:sp>
        <p:nvSpPr>
          <p:cNvPr id="5" name="Rectangle 4"/>
          <p:cNvSpPr/>
          <p:nvPr/>
        </p:nvSpPr>
        <p:spPr>
          <a:xfrm rot="21343565">
            <a:off x="1122635" y="841072"/>
            <a:ext cx="6858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3600" b="1" i="1" dirty="0">
                <a:solidFill>
                  <a:srgbClr val="FF0000"/>
                </a:solidFill>
                <a:latin typeface="Times New Roman" pitchFamily="18" charset="0"/>
                <a:cs typeface="Times New Roman" pitchFamily="18" charset="0"/>
              </a:rPr>
              <a:t>Vì vậy việc dạy trẻ kỹ năng tự bảo vệ khi bị xâm hại là vô cùng quan trọng và cấp thiết.</a:t>
            </a:r>
            <a:endParaRPr lang="en-US" sz="3600" i="1" dirty="0">
              <a:solidFill>
                <a:srgbClr val="00B0F0"/>
              </a:solidFill>
              <a:latin typeface="Times New Roman" pitchFamily="18" charset="0"/>
              <a:cs typeface="Times New Roman" pitchFamily="18"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4260060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8|2"/>
</p:tagLst>
</file>

<file path=ppt/tags/tag10.xml><?xml version="1.0" encoding="utf-8"?>
<p:tagLst xmlns:a="http://schemas.openxmlformats.org/drawingml/2006/main" xmlns:r="http://schemas.openxmlformats.org/officeDocument/2006/relationships" xmlns:p="http://schemas.openxmlformats.org/presentationml/2006/main">
  <p:tag name="TIMING" val="|0.7|2.8"/>
</p:tagLst>
</file>

<file path=ppt/tags/tag11.xml><?xml version="1.0" encoding="utf-8"?>
<p:tagLst xmlns:a="http://schemas.openxmlformats.org/drawingml/2006/main" xmlns:r="http://schemas.openxmlformats.org/officeDocument/2006/relationships" xmlns:p="http://schemas.openxmlformats.org/presentationml/2006/main">
  <p:tag name="TIMING" val="|0.2|1.2"/>
</p:tagLst>
</file>

<file path=ppt/tags/tag12.xml><?xml version="1.0" encoding="utf-8"?>
<p:tagLst xmlns:a="http://schemas.openxmlformats.org/drawingml/2006/main" xmlns:r="http://schemas.openxmlformats.org/officeDocument/2006/relationships" xmlns:p="http://schemas.openxmlformats.org/presentationml/2006/main">
  <p:tag name="TIMING" val="|0.4|4.9"/>
</p:tagLst>
</file>

<file path=ppt/tags/tag13.xml><?xml version="1.0" encoding="utf-8"?>
<p:tagLst xmlns:a="http://schemas.openxmlformats.org/drawingml/2006/main" xmlns:r="http://schemas.openxmlformats.org/officeDocument/2006/relationships" xmlns:p="http://schemas.openxmlformats.org/presentationml/2006/main">
  <p:tag name="TIMING" val="|0|3.3|3.5"/>
</p:tagLst>
</file>

<file path=ppt/tags/tag14.xml><?xml version="1.0" encoding="utf-8"?>
<p:tagLst xmlns:a="http://schemas.openxmlformats.org/drawingml/2006/main" xmlns:r="http://schemas.openxmlformats.org/officeDocument/2006/relationships" xmlns:p="http://schemas.openxmlformats.org/presentationml/2006/main">
  <p:tag name="TIMING" val="|0.9|5.2"/>
</p:tagLst>
</file>

<file path=ppt/tags/tag15.xml><?xml version="1.0" encoding="utf-8"?>
<p:tagLst xmlns:a="http://schemas.openxmlformats.org/drawingml/2006/main" xmlns:r="http://schemas.openxmlformats.org/officeDocument/2006/relationships" xmlns:p="http://schemas.openxmlformats.org/presentationml/2006/main">
  <p:tag name="TIMING" val="|0.2|4.5|3.3|2.7"/>
</p:tagLst>
</file>

<file path=ppt/tags/tag16.xml><?xml version="1.0" encoding="utf-8"?>
<p:tagLst xmlns:a="http://schemas.openxmlformats.org/drawingml/2006/main" xmlns:r="http://schemas.openxmlformats.org/officeDocument/2006/relationships" xmlns:p="http://schemas.openxmlformats.org/presentationml/2006/main">
  <p:tag name="TIMING" val="|1.8"/>
</p:tagLst>
</file>

<file path=ppt/tags/tag17.xml><?xml version="1.0" encoding="utf-8"?>
<p:tagLst xmlns:a="http://schemas.openxmlformats.org/drawingml/2006/main" xmlns:r="http://schemas.openxmlformats.org/officeDocument/2006/relationships" xmlns:p="http://schemas.openxmlformats.org/presentationml/2006/main">
  <p:tag name="TIMING" val="|1.1|3.3|1.1|3.4"/>
</p:tagLst>
</file>

<file path=ppt/tags/tag18.xml><?xml version="1.0" encoding="utf-8"?>
<p:tagLst xmlns:a="http://schemas.openxmlformats.org/drawingml/2006/main" xmlns:r="http://schemas.openxmlformats.org/officeDocument/2006/relationships" xmlns:p="http://schemas.openxmlformats.org/presentationml/2006/main">
  <p:tag name="TIMING" val="|0.4|1.3|2.5|1.6"/>
</p:tagLst>
</file>

<file path=ppt/tags/tag19.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0.8|12.8"/>
</p:tagLst>
</file>

<file path=ppt/tags/tag20.xml><?xml version="1.0" encoding="utf-8"?>
<p:tagLst xmlns:a="http://schemas.openxmlformats.org/drawingml/2006/main" xmlns:r="http://schemas.openxmlformats.org/officeDocument/2006/relationships" xmlns:p="http://schemas.openxmlformats.org/presentationml/2006/main">
  <p:tag name="TIMING" val="|0|1|2.2"/>
</p:tagLst>
</file>

<file path=ppt/tags/tag21.xml><?xml version="1.0" encoding="utf-8"?>
<p:tagLst xmlns:a="http://schemas.openxmlformats.org/drawingml/2006/main" xmlns:r="http://schemas.openxmlformats.org/officeDocument/2006/relationships" xmlns:p="http://schemas.openxmlformats.org/presentationml/2006/main">
  <p:tag name="TIMING" val="|1.8|0.8|1.9"/>
</p:tagLst>
</file>

<file path=ppt/tags/tag22.xml><?xml version="1.0" encoding="utf-8"?>
<p:tagLst xmlns:a="http://schemas.openxmlformats.org/drawingml/2006/main" xmlns:r="http://schemas.openxmlformats.org/officeDocument/2006/relationships" xmlns:p="http://schemas.openxmlformats.org/presentationml/2006/main">
  <p:tag name="TIMING" val="|0|1.4|5.6|4.2"/>
</p:tagLst>
</file>

<file path=ppt/tags/tag23.xml><?xml version="1.0" encoding="utf-8"?>
<p:tagLst xmlns:a="http://schemas.openxmlformats.org/drawingml/2006/main" xmlns:r="http://schemas.openxmlformats.org/officeDocument/2006/relationships" xmlns:p="http://schemas.openxmlformats.org/presentationml/2006/main">
  <p:tag name="TIMING" val="|1"/>
</p:tagLst>
</file>

<file path=ppt/tags/tag24.xml><?xml version="1.0" encoding="utf-8"?>
<p:tagLst xmlns:a="http://schemas.openxmlformats.org/drawingml/2006/main" xmlns:r="http://schemas.openxmlformats.org/officeDocument/2006/relationships" xmlns:p="http://schemas.openxmlformats.org/presentationml/2006/main">
  <p:tag name="TIMING" val="|1.1|4|0.7"/>
</p:tagLst>
</file>

<file path=ppt/tags/tag25.xml><?xml version="1.0" encoding="utf-8"?>
<p:tagLst xmlns:a="http://schemas.openxmlformats.org/drawingml/2006/main" xmlns:r="http://schemas.openxmlformats.org/officeDocument/2006/relationships" xmlns:p="http://schemas.openxmlformats.org/presentationml/2006/main">
  <p:tag name="TIMING" val="|0.6|1.2"/>
</p:tagLst>
</file>

<file path=ppt/tags/tag26.xml><?xml version="1.0" encoding="utf-8"?>
<p:tagLst xmlns:a="http://schemas.openxmlformats.org/drawingml/2006/main" xmlns:r="http://schemas.openxmlformats.org/officeDocument/2006/relationships" xmlns:p="http://schemas.openxmlformats.org/presentationml/2006/main">
  <p:tag name="TIMING" val="|0.8|1.5"/>
</p:tagLst>
</file>

<file path=ppt/tags/tag27.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2.5|1.9"/>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1.5|1.5|2.4|1.3"/>
</p:tagLst>
</file>

<file path=ppt/tags/tag6.xml><?xml version="1.0" encoding="utf-8"?>
<p:tagLst xmlns:a="http://schemas.openxmlformats.org/drawingml/2006/main" xmlns:r="http://schemas.openxmlformats.org/officeDocument/2006/relationships" xmlns:p="http://schemas.openxmlformats.org/presentationml/2006/main">
  <p:tag name="TIMING" val="|0.8|3.4"/>
</p:tagLst>
</file>

<file path=ppt/tags/tag7.xml><?xml version="1.0" encoding="utf-8"?>
<p:tagLst xmlns:a="http://schemas.openxmlformats.org/drawingml/2006/main" xmlns:r="http://schemas.openxmlformats.org/officeDocument/2006/relationships" xmlns:p="http://schemas.openxmlformats.org/presentationml/2006/main">
  <p:tag name="TIMING" val="|0.3|2.3"/>
</p:tagLst>
</file>

<file path=ppt/tags/tag8.xml><?xml version="1.0" encoding="utf-8"?>
<p:tagLst xmlns:a="http://schemas.openxmlformats.org/drawingml/2006/main" xmlns:r="http://schemas.openxmlformats.org/officeDocument/2006/relationships" xmlns:p="http://schemas.openxmlformats.org/presentationml/2006/main">
  <p:tag name="TIMING" val="|0.8|1.4"/>
</p:tagLst>
</file>

<file path=ppt/tags/tag9.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1286</TotalTime>
  <Words>1820</Words>
  <Application>Microsoft Macintosh PowerPoint</Application>
  <PresentationFormat>On-screen Show (4:3)</PresentationFormat>
  <Paragraphs>165</Paragraphs>
  <Slides>27</Slides>
  <Notes>1</Notes>
  <HiddenSlides>0</HiddenSlides>
  <MMClips>27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Mobile 0988.179.184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Tuan</dc:creator>
  <cp:lastModifiedBy>Microsoft Office User</cp:lastModifiedBy>
  <cp:revision>218</cp:revision>
  <dcterms:created xsi:type="dcterms:W3CDTF">2020-10-24T06:36:33Z</dcterms:created>
  <dcterms:modified xsi:type="dcterms:W3CDTF">2026-06-11T07:52:59Z</dcterms:modified>
</cp:coreProperties>
</file>